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3" r:id="rId3"/>
    <p:sldId id="314" r:id="rId4"/>
    <p:sldId id="259" r:id="rId5"/>
    <p:sldId id="316" r:id="rId6"/>
    <p:sldId id="315" r:id="rId7"/>
    <p:sldId id="289" r:id="rId8"/>
    <p:sldId id="291" r:id="rId9"/>
    <p:sldId id="319" r:id="rId10"/>
    <p:sldId id="292" r:id="rId11"/>
    <p:sldId id="321" r:id="rId12"/>
    <p:sldId id="318" r:id="rId13"/>
    <p:sldId id="301" r:id="rId14"/>
    <p:sldId id="299" r:id="rId15"/>
    <p:sldId id="323" r:id="rId16"/>
    <p:sldId id="324" r:id="rId17"/>
    <p:sldId id="293" r:id="rId18"/>
    <p:sldId id="322" r:id="rId19"/>
    <p:sldId id="326" r:id="rId20"/>
    <p:sldId id="31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FF7C80"/>
    <a:srgbClr val="FF5050"/>
    <a:srgbClr val="CC6600"/>
    <a:srgbClr val="CC3300"/>
    <a:srgbClr val="FF6600"/>
    <a:srgbClr val="FF9933"/>
    <a:srgbClr val="FF3300"/>
    <a:srgbClr val="FF0000"/>
    <a:srgbClr val="DDD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38" autoAdjust="0"/>
    <p:restoredTop sz="94660"/>
  </p:normalViewPr>
  <p:slideViewPr>
    <p:cSldViewPr snapToGrid="0">
      <p:cViewPr varScale="1">
        <p:scale>
          <a:sx n="73" d="100"/>
          <a:sy n="73" d="100"/>
        </p:scale>
        <p:origin x="90" y="7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0252F-C569-4E91-8C16-943B57946C80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37DE3-2291-4F79-AC13-69F50F770D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7DE3-2291-4F79-AC13-69F50F770D2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CB1814-6420-4C19-9EEB-0284764FE5B1}" type="slidenum">
              <a:rPr lang="ru-RU"/>
              <a:pPr/>
              <a:t>7</a:t>
            </a:fld>
            <a:endParaRPr lang="ru-RU"/>
          </a:p>
        </p:txBody>
      </p:sp>
      <p:sp>
        <p:nvSpPr>
          <p:cNvPr id="75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Скифская плита располагается южнее, включает области Степного Крыма и Предкавказья и протягивается в виде узкой полосы от Карпат до Каспийского моря. К югу от Скифской плиты располагаются альпийские складчатые сооружения Кавказа и Горного Крыма.</a:t>
            </a:r>
          </a:p>
          <a:p>
            <a:endParaRPr lang="ru-RU"/>
          </a:p>
          <a:p>
            <a:r>
              <a:rPr lang="ru-RU"/>
              <a:t>Кавказ располагается в пространстве между Черным и Каспийским морями, от Таманского полуострова на СЗ до Апшеронского полуострова на ЮВ. Протяженность Кавказа около 15000 км.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A19195-D409-412E-AB0C-3C476F1CCAE1}" type="slidenum">
              <a:rPr lang="ru-RU"/>
              <a:pPr/>
              <a:t>8</a:t>
            </a:fld>
            <a:endParaRPr lang="ru-RU"/>
          </a:p>
        </p:txBody>
      </p:sp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1000"/>
              <a:t>В фундаменте Скифской плиты также находятся породные ассоциации широкого возрастного диапазона. </a:t>
            </a:r>
          </a:p>
          <a:p>
            <a:pPr>
              <a:lnSpc>
                <a:spcPct val="90000"/>
              </a:lnSpc>
            </a:pPr>
            <a:r>
              <a:rPr lang="ru-RU" sz="1000"/>
              <a:t>В Предкавказье фундамент плиты представлен породами от докебрия до верхнего палезоя, главным образом девона-нижнего карбона, представленные, зелёными сланцами, метаморфизованными в раннем палеозое и прорванными плагиогранитными интрузиями каменноугольно-пермского возраста.</a:t>
            </a:r>
          </a:p>
          <a:p>
            <a:pPr>
              <a:lnSpc>
                <a:spcPct val="90000"/>
              </a:lnSpc>
            </a:pPr>
            <a:r>
              <a:rPr lang="ru-RU" sz="1000"/>
              <a:t>В пределах Степного Крыма фундамент сложен позднепротерозойскими хлоритовыми и серицитовыми сланцами и терригенно-карбонатыми толщами палеозоя, среди которых отмечены спилиты, диабазы, андезиты и их туфы. </a:t>
            </a:r>
          </a:p>
          <a:p>
            <a:pPr>
              <a:lnSpc>
                <a:spcPct val="90000"/>
              </a:lnSpc>
            </a:pPr>
            <a:r>
              <a:rPr lang="ru-RU" sz="1000"/>
              <a:t>Фундамент Скифской плиты выходит на поверхность в устье Дуная (Добруджский массив). Здесь он представлен интенсивно дислоцированными сланцами, филлитами, граувакками и кварцитами дорифейского и рифейского возраста, силурийскими терригенно-карбонатными и девонскими терригенными отложениями.</a:t>
            </a:r>
          </a:p>
          <a:p>
            <a:pPr>
              <a:lnSpc>
                <a:spcPct val="90000"/>
              </a:lnSpc>
            </a:pPr>
            <a:r>
              <a:rPr lang="ru-RU" sz="1000"/>
              <a:t>Формирование чехла Скифской плиты началось в ранней юре. </a:t>
            </a:r>
          </a:p>
          <a:p>
            <a:pPr>
              <a:lnSpc>
                <a:spcPct val="90000"/>
              </a:lnSpc>
            </a:pPr>
            <a:r>
              <a:rPr lang="ru-RU" sz="1000"/>
              <a:t>Чехол представляет собой единый комплекс, отложений от юры до миоцена и сложен континентальными песчано-глинистыми толщами, которые в южном направлении (Туранская плита) фациально замещаются морскими терригенно-карбонатными и песчано-глинистыми отложениями. </a:t>
            </a:r>
          </a:p>
          <a:p>
            <a:pPr>
              <a:lnSpc>
                <a:spcPct val="90000"/>
              </a:lnSpc>
            </a:pPr>
            <a:r>
              <a:rPr lang="ru-RU" sz="1000"/>
              <a:t>Формирование мезо-кайнозойского плитного комплекса связано с развитием палеоокеана Тетис, на месте которого сейчас образованы складчатые сооружения Средиземноморского пояса. На протяжении юры, мела и палеогена Скифская и Туранская плита представляли собой шельфовую часть северной окраины</a:t>
            </a:r>
          </a:p>
          <a:p>
            <a:pPr>
              <a:lnSpc>
                <a:spcPct val="90000"/>
              </a:lnSpc>
            </a:pPr>
            <a:r>
              <a:rPr lang="ru-RU" sz="1000"/>
              <a:t>этого океана. Мощность осадочной толщи достигает во впадинах 8-9, а иногда и более</a:t>
            </a:r>
          </a:p>
          <a:p>
            <a:pPr>
              <a:lnSpc>
                <a:spcPct val="90000"/>
              </a:lnSpc>
            </a:pPr>
            <a:r>
              <a:rPr lang="ru-RU" sz="1000"/>
              <a:t>киллометров.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69B53A-A011-4317-9691-313E439C8623}" type="slidenum">
              <a:rPr lang="ru-RU"/>
              <a:pPr/>
              <a:t>10</a:t>
            </a:fld>
            <a:endParaRPr lang="ru-RU"/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Скифская плита располагается южнее, включает области Степного Крыма и Предкавказья и протягивается в виде узкой полосы от Карпат до Каспийского моря. К югу от Скифской плиты располагаются альпийские складчатые сооружения Кавказа и Горного Крыма.</a:t>
            </a:r>
          </a:p>
          <a:p>
            <a:endParaRPr lang="ru-RU"/>
          </a:p>
          <a:p>
            <a:r>
              <a:rPr lang="ru-RU"/>
              <a:t>Кавказ располагается в пространстве между Черным и Каспийским морями, от Таманского полуострова на СЗ до Апшеронского полуострова на ЮВ. Протяженность Кавказа около 15000 км.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75F43F-FDAE-4AE8-A0D8-40FDA06CE581}" type="slidenum">
              <a:rPr lang="ru-RU"/>
              <a:pPr/>
              <a:t>13</a:t>
            </a:fld>
            <a:endParaRPr lang="ru-RU"/>
          </a:p>
        </p:txBody>
      </p:sp>
      <p:sp>
        <p:nvSpPr>
          <p:cNvPr id="76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6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800" dirty="0"/>
              <a:t>Тектоника континентов и океанов (В.Е.Хаин, 2000) - (http://tektokont.ru/228/)</a:t>
            </a:r>
          </a:p>
          <a:p>
            <a:pPr>
              <a:lnSpc>
                <a:spcPct val="80000"/>
              </a:lnSpc>
            </a:pPr>
            <a:r>
              <a:rPr lang="ru-RU" sz="800" dirty="0"/>
              <a:t>Большой Кавказ … протягивается практически прямолинейно в </a:t>
            </a:r>
            <a:r>
              <a:rPr lang="ru-RU" sz="800" dirty="0" err="1"/>
              <a:t>западо-северо-западном</a:t>
            </a:r>
            <a:r>
              <a:rPr lang="ru-RU" sz="800" dirty="0"/>
              <a:t> направлении на 1300 км от Черного до Каспийского моря при ширине порядка 100-150 км. С севера, со стороны Скифской платформы, Большой Кавказ сопровождается прерывистой полосой молассовых прогибов - Западно-Кубанским (</a:t>
            </a:r>
            <a:r>
              <a:rPr lang="ru-RU" sz="800" dirty="0" err="1"/>
              <a:t>Индоло-Кубанским</a:t>
            </a:r>
            <a:r>
              <a:rPr lang="ru-RU" sz="800" dirty="0"/>
              <a:t>, см.выше), Восточно-Кубанским, </a:t>
            </a:r>
            <a:r>
              <a:rPr lang="ru-RU" sz="800" dirty="0" err="1"/>
              <a:t>Терско-Каспийским</a:t>
            </a:r>
            <a:r>
              <a:rPr lang="ru-RU" sz="800" dirty="0"/>
              <a:t>, </a:t>
            </a:r>
            <a:r>
              <a:rPr lang="ru-RU" sz="800" dirty="0" err="1"/>
              <a:t>Кусаро-Дивичинским</a:t>
            </a:r>
            <a:r>
              <a:rPr lang="ru-RU" sz="800" dirty="0"/>
              <a:t> (последний может рассматриваться и как </a:t>
            </a:r>
            <a:r>
              <a:rPr lang="ru-RU" sz="800" dirty="0" err="1"/>
              <a:t>периклинальный</a:t>
            </a:r>
            <a:r>
              <a:rPr lang="ru-RU" sz="800" dirty="0"/>
              <a:t>). В промежутке между Восточно-Кубанским и </a:t>
            </a:r>
            <a:r>
              <a:rPr lang="ru-RU" sz="800" dirty="0" err="1"/>
              <a:t>Терско-Каспийским</a:t>
            </a:r>
            <a:r>
              <a:rPr lang="ru-RU" sz="800" dirty="0"/>
              <a:t> прогибами Большой Кавказ непосредственно граничит с молодой платформой. На юге его окаймляют и отделяют от структур Малого Кавказа и </a:t>
            </a:r>
            <a:r>
              <a:rPr lang="ru-RU" sz="800" dirty="0" err="1"/>
              <a:t>Талыша-Рионский</a:t>
            </a:r>
            <a:r>
              <a:rPr lang="ru-RU" sz="800" dirty="0"/>
              <a:t> </a:t>
            </a:r>
            <a:r>
              <a:rPr lang="ru-RU" sz="800" dirty="0" err="1"/>
              <a:t>и</a:t>
            </a:r>
            <a:r>
              <a:rPr lang="ru-RU" sz="800" dirty="0"/>
              <a:t> </a:t>
            </a:r>
            <a:r>
              <a:rPr lang="ru-RU" sz="800" dirty="0" err="1"/>
              <a:t>Куринский</a:t>
            </a:r>
            <a:r>
              <a:rPr lang="ru-RU" sz="800" dirty="0"/>
              <a:t> межгорные молассовые прогибы. На юго-восточном погружении Большого Кавказа обособляется </a:t>
            </a:r>
            <a:r>
              <a:rPr lang="ru-RU" sz="800" dirty="0" err="1"/>
              <a:t>Апшероно-Кобы-станский</a:t>
            </a:r>
            <a:r>
              <a:rPr lang="ru-RU" sz="800" dirty="0"/>
              <a:t> </a:t>
            </a:r>
            <a:r>
              <a:rPr lang="ru-RU" sz="800" dirty="0" err="1"/>
              <a:t>периклинальный</a:t>
            </a:r>
            <a:r>
              <a:rPr lang="ru-RU" sz="800" dirty="0"/>
              <a:t> прогиб, вместе с </a:t>
            </a:r>
            <a:r>
              <a:rPr lang="ru-RU" sz="800" dirty="0" err="1"/>
              <a:t>Куринским</a:t>
            </a:r>
            <a:r>
              <a:rPr lang="ru-RU" sz="800" dirty="0"/>
              <a:t> открывающийся в Южно-Каспийскую впадину.</a:t>
            </a:r>
          </a:p>
          <a:p>
            <a:pPr>
              <a:lnSpc>
                <a:spcPct val="80000"/>
              </a:lnSpc>
            </a:pPr>
            <a:r>
              <a:rPr lang="ru-RU" sz="800" dirty="0"/>
              <a:t>Строение Большого Кавказа отличается асимметрией и </a:t>
            </a:r>
            <a:r>
              <a:rPr lang="ru-RU" sz="800" dirty="0" err="1"/>
              <a:t>сегментированностью</a:t>
            </a:r>
            <a:r>
              <a:rPr lang="ru-RU" sz="800" dirty="0"/>
              <a:t>. В нем участвуют несколько структурных комплексов – «байкальский», герцинский, раннекиммерийский и альпийский, включающие образования от верхнепротерозойских до нижнепалеогеновых, а на погружениях и до плиоценовых. Наиболее полно эти комплексы обнажены в Центральном Кавказе.</a:t>
            </a:r>
          </a:p>
          <a:p>
            <a:pPr>
              <a:lnSpc>
                <a:spcPct val="80000"/>
              </a:lnSpc>
            </a:pPr>
            <a:r>
              <a:rPr lang="ru-RU" sz="800" dirty="0"/>
              <a:t>В поперечном сечении Центрального Кавказа выделяется четыре главных зоны. Зона Северного склона представляет пологую моноклиналь, сложенную шельфовыми терригенно-карбонатными отложениями верхней </a:t>
            </a:r>
            <a:r>
              <a:rPr lang="ru-RU" sz="800" dirty="0" err="1"/>
              <a:t>юры-нижнего</a:t>
            </a:r>
            <a:r>
              <a:rPr lang="ru-RU" sz="800" dirty="0"/>
              <a:t> палеогена, наиболее </a:t>
            </a:r>
            <a:r>
              <a:rPr lang="ru-RU" sz="800" dirty="0" err="1"/>
              <a:t>эрозионно</a:t>
            </a:r>
            <a:r>
              <a:rPr lang="ru-RU" sz="800" dirty="0"/>
              <a:t> устойчивые члены разреза которых - верхнемеловые и верхнеюрские карбонаты слагают </a:t>
            </a:r>
            <a:r>
              <a:rPr lang="ru-RU" sz="800" dirty="0" err="1"/>
              <a:t>куэсты</a:t>
            </a:r>
            <a:r>
              <a:rPr lang="ru-RU" sz="800" dirty="0"/>
              <a:t> Пастбищного и Скалистого хребтов. На севере эта моноклиналь через пологий прогиб, выполненный </a:t>
            </a:r>
            <a:r>
              <a:rPr lang="ru-RU" sz="800" dirty="0" err="1"/>
              <a:t>майкопскими</a:t>
            </a:r>
            <a:r>
              <a:rPr lang="ru-RU" sz="800" dirty="0"/>
              <a:t> глинами, сопрягается со Ставропольским сводом Скифской платформы. На юге из под трансгрессивно залегающего мела или верхней юры обнажаются породы палеозоя и верхнего протерозоя. Наиболее древними являются кристаллические сланцы с </a:t>
            </a:r>
            <a:r>
              <a:rPr lang="ru-RU" sz="800" dirty="0" err="1"/>
              <a:t>К-Аг</a:t>
            </a:r>
            <a:r>
              <a:rPr lang="ru-RU" sz="800" dirty="0"/>
              <a:t> возрастом 870 млн лет и зеленые сланцы с верхнерифейскими </a:t>
            </a:r>
            <a:r>
              <a:rPr lang="ru-RU" sz="800" dirty="0" err="1"/>
              <a:t>акритархами</a:t>
            </a:r>
            <a:r>
              <a:rPr lang="ru-RU" sz="800" dirty="0"/>
              <a:t> (возраст тех и других нуждается в уточнении), несогласно перекрытые практически не метаморфизованными </a:t>
            </a:r>
            <a:r>
              <a:rPr lang="ru-RU" sz="800" dirty="0" err="1"/>
              <a:t>ордовикско-нижнеси-лурийскими</a:t>
            </a:r>
            <a:r>
              <a:rPr lang="ru-RU" sz="800" dirty="0"/>
              <a:t> </a:t>
            </a:r>
            <a:r>
              <a:rPr lang="ru-RU" sz="800" dirty="0" err="1"/>
              <a:t>аркозовыми</a:t>
            </a:r>
            <a:r>
              <a:rPr lang="ru-RU" sz="800" dirty="0"/>
              <a:t> песчаниками с валунами среднекембрийских известняков в основании и верхнесилурийскими аргиллитами с прослоями известняков. Эти полого залегающие образования </a:t>
            </a:r>
            <a:r>
              <a:rPr lang="ru-RU" sz="800" dirty="0" err="1"/>
              <a:t>тектонически</a:t>
            </a:r>
            <a:r>
              <a:rPr lang="ru-RU" sz="800" dirty="0"/>
              <a:t> перекрыты </a:t>
            </a:r>
            <a:r>
              <a:rPr lang="ru-RU" sz="800" dirty="0" err="1"/>
              <a:t>серпентинизированными</a:t>
            </a:r>
            <a:r>
              <a:rPr lang="ru-RU" sz="800" dirty="0"/>
              <a:t> и покрытыми мезозойской корой выветривания </a:t>
            </a:r>
            <a:r>
              <a:rPr lang="ru-RU" sz="800" dirty="0" err="1"/>
              <a:t>ультрамафитами</a:t>
            </a:r>
            <a:r>
              <a:rPr lang="ru-RU" sz="800" dirty="0"/>
              <a:t>, </a:t>
            </a:r>
            <a:r>
              <a:rPr lang="ru-RU" sz="800" dirty="0" err="1"/>
              <a:t>шарьированными</a:t>
            </a:r>
            <a:r>
              <a:rPr lang="ru-RU" sz="800" dirty="0"/>
              <a:t> с юга. Все это прорвано верхнепалеозойскими красными гранитами. К западу и востоку от оси поперечного поднятия, идущего на юг от Ставропольского свода, между подошвой мела и палеозоем вклиниваются известняки, доломиты и гипсы мальма и песчано-глинистые отложения </a:t>
            </a:r>
            <a:r>
              <a:rPr lang="ru-RU" sz="800" dirty="0" err="1"/>
              <a:t>доггера</a:t>
            </a:r>
            <a:r>
              <a:rPr lang="ru-RU" sz="800" dirty="0"/>
              <a:t> и лейаса. В бассейне Кубани средний лейас угленосный и вмещает пластовые интрузии долеритов, а в верхах лейаса наблюдаются покровы и дайки андезитов и </a:t>
            </a:r>
            <a:r>
              <a:rPr lang="ru-RU" sz="800" dirty="0" err="1"/>
              <a:t>трахиандезитов</a:t>
            </a:r>
            <a:r>
              <a:rPr lang="ru-RU" sz="800" dirty="0"/>
              <a:t>.</a:t>
            </a:r>
          </a:p>
          <a:p>
            <a:pPr>
              <a:lnSpc>
                <a:spcPct val="80000"/>
              </a:lnSpc>
            </a:pPr>
            <a:r>
              <a:rPr lang="ru-RU" sz="800" dirty="0"/>
              <a:t>В пределах же Северокавказской моноклинали на отмеченном поперечном перегибе в районе Минеральных Вод выступает группа </a:t>
            </a:r>
            <a:r>
              <a:rPr lang="ru-RU" sz="800" dirty="0" err="1"/>
              <a:t>позднемиоценовых-раннеплиоценовых</a:t>
            </a:r>
            <a:r>
              <a:rPr lang="ru-RU" sz="800" dirty="0"/>
              <a:t> магматических </a:t>
            </a:r>
            <a:r>
              <a:rPr lang="ru-RU" sz="800" dirty="0" err="1"/>
              <a:t>диапиров</a:t>
            </a:r>
            <a:r>
              <a:rPr lang="ru-RU" sz="800" dirty="0"/>
              <a:t> и лакколитов гранит- и </a:t>
            </a:r>
            <a:r>
              <a:rPr lang="ru-RU" sz="800" dirty="0" err="1"/>
              <a:t>граносиенит-порфиров</a:t>
            </a:r>
            <a:r>
              <a:rPr lang="ru-RU" sz="800" dirty="0"/>
              <a:t>, выраженных в рельефе горами-одиночками. Восточнее, в бассейнах Баксана и Чегема распространены </a:t>
            </a:r>
            <a:r>
              <a:rPr lang="ru-RU" sz="800" dirty="0" err="1"/>
              <a:t>позднеплиоценовые</a:t>
            </a:r>
            <a:r>
              <a:rPr lang="ru-RU" sz="800" dirty="0"/>
              <a:t> покровы кислых лав, включая </a:t>
            </a:r>
            <a:r>
              <a:rPr lang="ru-RU" sz="800" dirty="0" err="1"/>
              <a:t>игнимбриты</a:t>
            </a:r>
            <a:r>
              <a:rPr lang="ru-RU" sz="800" dirty="0"/>
              <a:t>. Эти извержения были приурочены к </a:t>
            </a:r>
            <a:r>
              <a:rPr lang="ru-RU" sz="800" dirty="0" err="1"/>
              <a:t>флексурно-разломной</a:t>
            </a:r>
            <a:r>
              <a:rPr lang="ru-RU" sz="800" dirty="0"/>
              <a:t> зоне, севернее определяющей восточное замыкание </a:t>
            </a:r>
            <a:r>
              <a:rPr lang="ru-RU" sz="800" dirty="0" err="1"/>
              <a:t>Тарско-Каспийского</a:t>
            </a:r>
            <a:r>
              <a:rPr lang="ru-RU" sz="800" dirty="0"/>
              <a:t> молассового прогиба. Аналогичная зона проходит и вдоль западного ограничения Северокавказской моноклинали, на ее границе с Восточно-Кубанским прогибом.</a:t>
            </a:r>
          </a:p>
          <a:p>
            <a:pPr>
              <a:lnSpc>
                <a:spcPct val="80000"/>
              </a:lnSpc>
            </a:pPr>
            <a:endParaRPr lang="ru-RU" sz="8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69F14A-AD66-4CEE-9EDA-27A3A77893DD}" type="slidenum">
              <a:rPr lang="ru-RU"/>
              <a:pPr/>
              <a:t>14</a:t>
            </a:fld>
            <a:endParaRPr lang="ru-RU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ru-RU"/>
              <a:t>Большой Кавказ образован несколькими хребтами, вытянутыми параллельно друг другу. Центральное положение занимает Главный, или Водораздельный, хребет. Он делит Большой Кавказ на две асимметричные части - широкий северный и узкий южный склоны. Севернее Главного хребта протягивается Боковой, Скалистый, Пастбищный и Лесистый хребты, характеризующихся пологими северными и обрывистыми южными склонами. Такие формы рельефа называются куэстами. На южном склоне Большого Кавказа расположены сравнительно короткие поднятия, простирающиеся в направлении, почти параллельном Главному хребту.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06B80-E850-4482-8F3E-913FD14D3B6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ct val="0"/>
              </a:spcBef>
            </a:pPr>
            <a:r>
              <a:rPr lang="ru-RU"/>
              <a:t>Севернее Большого Кавказа расположено Предкавказье. Западную часть его, ограниченную низовьями рек Дон и Маныч и оз. Маныч-Гудило, занимает почти плоская, слабо наклоненная к северо-западу Азово-Кубанская низменность. Абсолютные отметки ее в основном составляют 100 м, увеличиваясь к востоку в сторону Ставропольской возвышенности до 200 м. </a:t>
            </a:r>
          </a:p>
          <a:p>
            <a:pPr>
              <a:spcBef>
                <a:spcPct val="0"/>
              </a:spcBef>
            </a:pPr>
            <a:r>
              <a:rPr lang="ru-RU"/>
              <a:t>В геологическом отношении Азово-Кубанская низменность - это Западно-Кубанский прогиб. Прогиб характеризуется  асимметричным строением. Южный борт его осложнен большим количеством складок, группирующихся в несколько антиклинальных зон, к которым приурочены нефтегазовые месторождения. Северный борт прогиба имеет моноклинальное строение и осложнен рядом пологих складок.</a:t>
            </a:r>
          </a:p>
          <a:p>
            <a:pPr>
              <a:spcBef>
                <a:spcPct val="0"/>
              </a:spcBef>
            </a:pPr>
            <a:r>
              <a:rPr lang="ru-RU"/>
              <a:t>На востоке располагается Терско-Кумскую низменность, представляющая собой юго-западное окончание пустынь и полупустынь Северного Прикаспия. Абсолютные отметки низменности меньше 100 м, а вдоль побережья Каспия она расположена даже ниже уровня моря.</a:t>
            </a:r>
          </a:p>
          <a:p>
            <a:pPr>
              <a:spcBef>
                <a:spcPct val="0"/>
              </a:spcBef>
            </a:pPr>
            <a:r>
              <a:rPr lang="ru-RU"/>
              <a:t>В южной части Терско-Кумскую низменность располагается Терско-Каспийский прогиб, охватывающий обширную часть Восточного Предкавказья. В его строении, так же как и в строении Западно-Кубанского прогиба, принимают участие мезо-кайнозойские отложения большой мощности. Фундамент прогиба залегает в его осевых частях на глубине 8-10 км. В центральных, погруженных частях прогиба установлена огромная мощность верхней части кайнозоя - плиоценовых и четвертичных отложений. В осевой зоне Терско-Каспийского прогиба прослеживаются две зоны антиклинальных поднятий - Терская (северная) и Сунженская (южная), которые четко выражены в рельефе одноименными хребтами. Хребты примерно широтного простирания и состоят из сравнительно невысоких возвышенностей. К югу от Сунженского хребта вплоть до горных сооружений Большого Кавказа раскинулись Кабардинская, Осетинская и Чеченская (Грозненская) равнины, полого опускающиеся к северо-западу, северу и северо-востоку.</a:t>
            </a:r>
          </a:p>
          <a:p>
            <a:pPr>
              <a:spcBef>
                <a:spcPct val="0"/>
              </a:spcBef>
            </a:pPr>
            <a:r>
              <a:rPr lang="ru-RU"/>
              <a:t>Центральную часть Предкавказья занимает Ставропольская возвышенность, соответствующая в геологическом отношении одноименному своду (поднятию). По внешнему облику, обусловленному наличием высоких платообразных массивов, расчлененных глубокими балками, она во многом напоминает горную страну. Здесь берут начало реки Егорлык, Калаус и несколько небольших речек бассейна Кумы и Маныча. Наивысших отметок платообразные массивы достигают в окрестностях городов Ставрополь и Невинномысск. К западу, северу и востоку плато полого понижаются. Ландшафт Ставропольской возвышенности имеет типичный лесостепной характер.</a:t>
            </a:r>
          </a:p>
        </p:txBody>
      </p:sp>
    </p:spTree>
    <p:extLst>
      <p:ext uri="{BB962C8B-B14F-4D97-AF65-F5344CB8AC3E}">
        <p14:creationId xmlns:p14="http://schemas.microsoft.com/office/powerpoint/2010/main" val="3316150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F19685-7D68-40A4-8745-F5F8EF8B4FFF}" type="slidenum">
              <a:rPr lang="ru-RU"/>
              <a:pPr/>
              <a:t>17</a:t>
            </a:fld>
            <a:endParaRPr lang="ru-RU"/>
          </a:p>
        </p:txBody>
      </p:sp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ru-RU" sz="800" dirty="0"/>
              <a:t>Основные черты геологического строения Кавказа</a:t>
            </a:r>
          </a:p>
          <a:p>
            <a:pPr>
              <a:lnSpc>
                <a:spcPct val="80000"/>
              </a:lnSpc>
            </a:pPr>
            <a:r>
              <a:rPr lang="ru-RU" sz="800" dirty="0"/>
              <a:t>(по В.П. Гаврилову) http://www.cnrrb.ru/</a:t>
            </a:r>
          </a:p>
          <a:p>
            <a:pPr>
              <a:lnSpc>
                <a:spcPct val="80000"/>
              </a:lnSpc>
            </a:pPr>
            <a:r>
              <a:rPr lang="ru-RU" sz="800" dirty="0"/>
              <a:t>В строении Кавказа, который делится на Большой и Малый Кавказ, участвуют породы всех геологических систем. Докембрийские (</a:t>
            </a:r>
            <a:r>
              <a:rPr lang="ru-RU" sz="800" dirty="0" err="1"/>
              <a:t>Ar-Pr</a:t>
            </a:r>
            <a:r>
              <a:rPr lang="ru-RU" sz="800" dirty="0"/>
              <a:t>) и палеозойские (</a:t>
            </a:r>
            <a:r>
              <a:rPr lang="ru-RU" sz="800" dirty="0" err="1"/>
              <a:t>Pz</a:t>
            </a:r>
            <a:r>
              <a:rPr lang="ru-RU" sz="800" dirty="0"/>
              <a:t>) комплексы встречаются сравнительно редко, главным образом в бассейнах рек Малой Лабы, Теберды, Аракса, Урупа, в районе </a:t>
            </a:r>
            <a:r>
              <a:rPr lang="ru-RU" sz="800" dirty="0" err="1"/>
              <a:t>Дзирульского</a:t>
            </a:r>
            <a:r>
              <a:rPr lang="ru-RU" sz="800" dirty="0"/>
              <a:t> массива. Представлены они гнейсами, кристаллическими сланцами, песчано-глинистыми карбонатными и вулканогенными образованиями, мощными интрузиями гранитов. Сильно дислоцированные и метаморфизованные породы протерозоя и нижнего палеозоя с гранитными интрузиями слагают ядро </a:t>
            </a:r>
            <a:r>
              <a:rPr lang="ru-RU" sz="800" dirty="0" err="1"/>
              <a:t>мегантиклинория</a:t>
            </a:r>
            <a:r>
              <a:rPr lang="ru-RU" sz="800" dirty="0"/>
              <a:t> Большого Кавказа.</a:t>
            </a:r>
          </a:p>
          <a:p>
            <a:pPr>
              <a:lnSpc>
                <a:spcPct val="80000"/>
              </a:lnSpc>
            </a:pPr>
            <a:r>
              <a:rPr lang="ru-RU" sz="800" dirty="0"/>
              <a:t>Мезозойские (</a:t>
            </a:r>
            <a:r>
              <a:rPr lang="ru-RU" sz="800" dirty="0" err="1"/>
              <a:t>Mz</a:t>
            </a:r>
            <a:r>
              <a:rPr lang="ru-RU" sz="800" dirty="0"/>
              <a:t>) отложения распространены повсеместно и представлены, главным образом Юрскими (J) и Меловыми (K) комплексами. Триасовые (T) отложения известны на Большом Кавказе, где выделяется </a:t>
            </a:r>
            <a:r>
              <a:rPr lang="ru-RU" sz="800" dirty="0" err="1"/>
              <a:t>полуторакилометровая</a:t>
            </a:r>
            <a:r>
              <a:rPr lang="ru-RU" sz="800" dirty="0"/>
              <a:t> толща известняков с прослоями песчано-глинистых разностей в верхней части разреза. Юрские отложения развиты наиболее широко, мощность их - до 12 км. Нижняя Юра (J1) сложена аспидными сланцами, аргиллитами, песчаниками и вулканогенными образованиями, несогласно перекрывающими подстилающие толщи. Среднеюрские породы (J2) выражены аспидными и глинистыми сланцами, песчаниками, иногда с прослоями каменного угля. На малом Кавказе средняя Юра представлена, в основном, вулканогенной толщей. Верхняя Юра (J3) большого Кавказа - это мощные (до 2 км) карбонатные образования с прослоями тёмных глинистых сланцев, песчаников, конгломератов. На Малом Кавказе значительную роль в верхнеюрском разрезе играют вулканогенные образования. Меловые отложения также широко распространены. К нижнемеловым (K1) относят преимущественно песчано-глинистые комплексы (иногда </a:t>
            </a:r>
            <a:r>
              <a:rPr lang="ru-RU" sz="800" dirty="0" err="1"/>
              <a:t>флишевого</a:t>
            </a:r>
            <a:r>
              <a:rPr lang="ru-RU" sz="800" dirty="0"/>
              <a:t> типа), с прослоями вулканогенных пород на малом Кавказе. Общая мощность </a:t>
            </a:r>
            <a:r>
              <a:rPr lang="ru-RU" sz="800" dirty="0" err="1"/>
              <a:t>нижнемелвых</a:t>
            </a:r>
            <a:r>
              <a:rPr lang="ru-RU" sz="800" dirty="0"/>
              <a:t> отложений - до 4 км. Верхнемеловые (К2) отложения представлены преимущественно известняками и мергелями, образующими карбонатный флиш (Южный склон Большого Кавказа). На малом Кавказе установлены мощные прослои </a:t>
            </a:r>
            <a:r>
              <a:rPr lang="ru-RU" sz="800" dirty="0" err="1"/>
              <a:t>эффузивов</a:t>
            </a:r>
            <a:r>
              <a:rPr lang="ru-RU" sz="800" dirty="0"/>
              <a:t>. Общая мощность верхнемеловых </a:t>
            </a:r>
            <a:r>
              <a:rPr lang="ru-RU" sz="800" dirty="0" err="1"/>
              <a:t>отдложений</a:t>
            </a:r>
            <a:r>
              <a:rPr lang="ru-RU" sz="800" dirty="0"/>
              <a:t> достигает 3 км.</a:t>
            </a:r>
          </a:p>
          <a:p>
            <a:pPr>
              <a:lnSpc>
                <a:spcPct val="80000"/>
              </a:lnSpc>
            </a:pPr>
            <a:r>
              <a:rPr lang="ru-RU" sz="800" dirty="0"/>
              <a:t>Кайнозойские (</a:t>
            </a:r>
            <a:r>
              <a:rPr lang="ru-RU" sz="800" dirty="0" err="1"/>
              <a:t>Kz</a:t>
            </a:r>
            <a:r>
              <a:rPr lang="ru-RU" sz="800" dirty="0"/>
              <a:t>) отложения характерны для </a:t>
            </a:r>
            <a:r>
              <a:rPr lang="ru-RU" sz="800" dirty="0" err="1"/>
              <a:t>предкавказья</a:t>
            </a:r>
            <a:r>
              <a:rPr lang="ru-RU" sz="800" dirty="0"/>
              <a:t> и межгорных впадин, в частности - они широко распространены на территории региона Северного Кавказа. Палеогеновые (P) комплексы выражены песчано-глинистыми образованиями с прослоями известняков и мергелей. </a:t>
            </a:r>
            <a:r>
              <a:rPr lang="ru-RU" sz="800" dirty="0" err="1"/>
              <a:t>Заврешается</a:t>
            </a:r>
            <a:r>
              <a:rPr lang="ru-RU" sz="800" dirty="0"/>
              <a:t> разрез палеогена тёмными битуминозными глинами </a:t>
            </a:r>
            <a:r>
              <a:rPr lang="ru-RU" sz="800" dirty="0" err="1"/>
              <a:t>майкопской</a:t>
            </a:r>
            <a:r>
              <a:rPr lang="ru-RU" sz="800" dirty="0"/>
              <a:t> свиты (верхний олигоцен - нижний миоцен). Общая мощность палеогена - 7 км. Неогеновые отложения представлены чередованием пёстрых мергелей, ракушечниковых известняков, вулканических пеплов, горючих сланцев, глин, песчаников, </a:t>
            </a:r>
            <a:r>
              <a:rPr lang="ru-RU" sz="800" dirty="0" err="1"/>
              <a:t>гравелитов</a:t>
            </a:r>
            <a:r>
              <a:rPr lang="ru-RU" sz="800" dirty="0"/>
              <a:t> и конгломератов. Максимальная мощность - 7,5 км. Четвертичные (Q) отложения представлены морскими песчаниками и глинами, ледниковыми и аллювиальными осадками. На Малом Кавказе и в районах Эльбруса и Казбека присутствуют эффузивные образования - базальты, </a:t>
            </a:r>
            <a:r>
              <a:rPr lang="ru-RU" sz="800" dirty="0" err="1"/>
              <a:t>дациты</a:t>
            </a:r>
            <a:r>
              <a:rPr lang="ru-RU" sz="800" dirty="0"/>
              <a:t> и другие.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ru-RU" sz="2000" b="1" dirty="0"/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ru-RU" sz="2000" b="1" dirty="0"/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2000" b="1" dirty="0"/>
              <a:t>Кавказ – это две заметно различающиеся между собой горные системы.</a:t>
            </a:r>
          </a:p>
          <a:p>
            <a:pPr>
              <a:lnSpc>
                <a:spcPct val="80000"/>
              </a:lnSpc>
            </a:pPr>
            <a:r>
              <a:rPr lang="ru-RU" sz="700" dirty="0"/>
              <a:t>1. Большой Кавказ – от Таманского </a:t>
            </a:r>
            <a:r>
              <a:rPr lang="ru-RU" sz="700" dirty="0" err="1"/>
              <a:t>п-ва</a:t>
            </a:r>
            <a:r>
              <a:rPr lang="ru-RU" sz="700" dirty="0"/>
              <a:t> (СЗ) до Апшеронского п-ова (ЮВ) при длине 1500 и ширине до 200 км;</a:t>
            </a:r>
          </a:p>
          <a:p>
            <a:pPr>
              <a:lnSpc>
                <a:spcPct val="80000"/>
              </a:lnSpc>
            </a:pPr>
            <a:r>
              <a:rPr lang="ru-RU" sz="700" dirty="0"/>
              <a:t>2. Малый Кавказ.</a:t>
            </a:r>
          </a:p>
          <a:p>
            <a:pPr>
              <a:lnSpc>
                <a:spcPct val="80000"/>
              </a:lnSpc>
            </a:pPr>
            <a:r>
              <a:rPr lang="ru-RU" sz="700" dirty="0"/>
              <a:t>Между понятиями Большого и Малого Кавказа располагается </a:t>
            </a:r>
            <a:r>
              <a:rPr lang="ru-RU" sz="700" dirty="0" err="1"/>
              <a:t>Рионо-Куринская</a:t>
            </a:r>
            <a:r>
              <a:rPr lang="ru-RU" sz="700" dirty="0"/>
              <a:t> депрессия - </a:t>
            </a:r>
            <a:r>
              <a:rPr lang="ru-RU" sz="700" dirty="0" err="1"/>
              <a:t>Рионская</a:t>
            </a:r>
            <a:r>
              <a:rPr lang="ru-RU" sz="700" dirty="0"/>
              <a:t> (</a:t>
            </a:r>
            <a:r>
              <a:rPr lang="ru-RU" sz="700" dirty="0" err="1"/>
              <a:t>Колхидская</a:t>
            </a:r>
            <a:r>
              <a:rPr lang="ru-RU" sz="700" dirty="0"/>
              <a:t>) на западе и </a:t>
            </a:r>
            <a:r>
              <a:rPr lang="ru-RU" sz="700" dirty="0" err="1"/>
              <a:t>Куринская</a:t>
            </a:r>
            <a:r>
              <a:rPr lang="ru-RU" sz="700" dirty="0"/>
              <a:t> на востоке впадины). </a:t>
            </a:r>
          </a:p>
          <a:p>
            <a:pPr>
              <a:lnSpc>
                <a:spcPct val="80000"/>
              </a:lnSpc>
            </a:pPr>
            <a:endParaRPr lang="ru-RU" sz="7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by/collections/card/5e68b1b29201e563ae2c235f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12" Type="http://schemas.microsoft.com/office/2007/relationships/hdphoto" Target="../media/hdphoto4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image" Target="../media/image22.jp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emf"/><Relationship Id="rId10" Type="http://schemas.openxmlformats.org/officeDocument/2006/relationships/image" Target="../media/image34.wmf"/><Relationship Id="rId4" Type="http://schemas.openxmlformats.org/officeDocument/2006/relationships/image" Target="../media/image29.emf"/><Relationship Id="rId9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A2F856-5C96-4407-A693-B527CF070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524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520890"/>
            <a:ext cx="9144000" cy="2602624"/>
          </a:xfrm>
        </p:spPr>
        <p:txBody>
          <a:bodyPr>
            <a:noAutofit/>
          </a:bodyPr>
          <a:lstStyle/>
          <a:p>
            <a:r>
              <a:rPr lang="ru-RU" sz="4800" b="1" dirty="0" err="1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Альпийско</a:t>
            </a:r>
            <a:r>
              <a:rPr lang="ru-RU" sz="48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</a:t>
            </a:r>
            <a:r>
              <a:rPr lang="ru-RU" sz="48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Индонезийский</a:t>
            </a:r>
            <a:br>
              <a:rPr lang="ru-RU" sz="48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8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(Средиземноморский)</a:t>
            </a:r>
            <a:br>
              <a:rPr lang="ru-RU" sz="48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8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подвижный пояс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29980" y="5121187"/>
            <a:ext cx="4932040" cy="648072"/>
          </a:xfrm>
        </p:spPr>
        <p:txBody>
          <a:bodyPr/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Общее районирование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8562" y="6340644"/>
            <a:ext cx="3086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99FF"/>
                </a:solidFill>
              </a:rPr>
              <a:t>Гора Канченджанга Гималаи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82604" y="6571477"/>
            <a:ext cx="13399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err="1">
                <a:solidFill>
                  <a:schemeClr val="bg1"/>
                </a:solidFill>
              </a:rPr>
              <a:t>Яндекс</a:t>
            </a:r>
            <a:r>
              <a:rPr lang="ru-RU" sz="1200" dirty="0">
                <a:solidFill>
                  <a:schemeClr val="bg1"/>
                </a:solidFill>
              </a:rPr>
              <a:t>. Картинки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E4F9D8-20CE-4BF1-9031-04073971D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864" y="6311476"/>
            <a:ext cx="969348" cy="524301"/>
          </a:xfrm>
          <a:prstGeom prst="rect">
            <a:avLst/>
          </a:prstGeom>
        </p:spPr>
      </p:pic>
      <p:pic>
        <p:nvPicPr>
          <p:cNvPr id="9" name="Рисунок 1">
            <a:extLst>
              <a:ext uri="{FF2B5EF4-FFF2-40B4-BE49-F238E27FC236}">
                <a16:creationId xmlns:a16="http://schemas.microsoft.com/office/drawing/2014/main" id="{CF0AE0ED-4323-44C6-94DA-8F7A0F234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354138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EB7BE6-B643-4DB4-8B09-0ACB1327FA58}"/>
              </a:ext>
            </a:extLst>
          </p:cNvPr>
          <p:cNvSpPr txBox="1"/>
          <p:nvPr/>
        </p:nvSpPr>
        <p:spPr>
          <a:xfrm>
            <a:off x="3715017" y="257744"/>
            <a:ext cx="4761966" cy="830997"/>
          </a:xfrm>
          <a:prstGeom prst="rect">
            <a:avLst/>
          </a:prstGeom>
          <a:solidFill>
            <a:srgbClr val="95B3D7">
              <a:alpha val="20000"/>
            </a:srgbClr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Региональная геология</a:t>
            </a:r>
          </a:p>
          <a:p>
            <a:pPr algn="ctr" eaLnBrk="1" hangingPunct="1">
              <a:defRPr/>
            </a:pPr>
            <a:r>
              <a:rPr lang="ru-RU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Альпийско</a:t>
            </a: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—Индонезийский пояс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779464"/>
            <a:ext cx="9358313" cy="6078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926723" name="Oval 3"/>
          <p:cNvSpPr>
            <a:spLocks noChangeArrowheads="1"/>
          </p:cNvSpPr>
          <p:nvPr/>
        </p:nvSpPr>
        <p:spPr bwMode="auto">
          <a:xfrm>
            <a:off x="1839913" y="773114"/>
            <a:ext cx="2836862" cy="3735387"/>
          </a:xfrm>
          <a:prstGeom prst="ellipse">
            <a:avLst/>
          </a:prstGeom>
          <a:noFill/>
          <a:ln w="57150" algn="ctr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6724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74614"/>
            <a:ext cx="8229600" cy="784225"/>
          </a:xfrm>
        </p:spPr>
        <p:txBody>
          <a:bodyPr/>
          <a:lstStyle/>
          <a:p>
            <a:r>
              <a:rPr lang="ru-RU" sz="3600"/>
              <a:t>Геологическая карта СССР</a:t>
            </a:r>
          </a:p>
        </p:txBody>
      </p:sp>
      <p:sp>
        <p:nvSpPr>
          <p:cNvPr id="926725" name="Text Box 5"/>
          <p:cNvSpPr txBox="1">
            <a:spLocks noChangeArrowheads="1"/>
          </p:cNvSpPr>
          <p:nvPr/>
        </p:nvSpPr>
        <p:spPr bwMode="auto">
          <a:xfrm>
            <a:off x="4200526" y="3846513"/>
            <a:ext cx="6467475" cy="1569660"/>
          </a:xfrm>
          <a:prstGeom prst="rect">
            <a:avLst/>
          </a:prstGeom>
          <a:solidFill>
            <a:srgbClr val="FFFF00">
              <a:alpha val="70000"/>
            </a:srgbClr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30000"/>
              </a:spcBef>
            </a:pPr>
            <a:r>
              <a:rPr lang="ru-RU" sz="2400" b="1" dirty="0"/>
              <a:t>    Кавказ располагается к югу от восточной части Скифской плиты, между Черным и Каспийским морями, протягиваясь на </a:t>
            </a:r>
            <a:r>
              <a:rPr lang="en-US" sz="2400" b="1" dirty="0"/>
              <a:t>~1500 </a:t>
            </a:r>
            <a:r>
              <a:rPr lang="ru-RU" sz="2400" b="1" dirty="0"/>
              <a:t>км от Тамани на СЗ, до Апшерона на ЮВ. </a:t>
            </a:r>
          </a:p>
        </p:txBody>
      </p:sp>
      <p:sp>
        <p:nvSpPr>
          <p:cNvPr id="926726" name="Oval 6"/>
          <p:cNvSpPr>
            <a:spLocks noChangeArrowheads="1"/>
          </p:cNvSpPr>
          <p:nvPr/>
        </p:nvSpPr>
        <p:spPr bwMode="auto">
          <a:xfrm rot="-1712535">
            <a:off x="1955800" y="2554288"/>
            <a:ext cx="203200" cy="2290762"/>
          </a:xfrm>
          <a:prstGeom prst="ellipse">
            <a:avLst/>
          </a:prstGeom>
          <a:solidFill>
            <a:srgbClr val="BBE0E3">
              <a:alpha val="70000"/>
            </a:srgbClr>
          </a:solidFill>
          <a:ln w="38100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6727" name="Text Box 7"/>
          <p:cNvSpPr txBox="1">
            <a:spLocks noChangeArrowheads="1"/>
          </p:cNvSpPr>
          <p:nvPr/>
        </p:nvSpPr>
        <p:spPr bwMode="auto">
          <a:xfrm>
            <a:off x="4914900" y="1701801"/>
            <a:ext cx="3119438" cy="461665"/>
          </a:xfrm>
          <a:prstGeom prst="rect">
            <a:avLst/>
          </a:prstGeom>
          <a:solidFill>
            <a:srgbClr val="BBE0E3">
              <a:alpha val="75000"/>
            </a:srgbClr>
          </a:solidFill>
          <a:ln w="2857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ru-RU" sz="2400" b="1"/>
              <a:t>    Скифская плита</a:t>
            </a:r>
          </a:p>
        </p:txBody>
      </p:sp>
      <p:sp>
        <p:nvSpPr>
          <p:cNvPr id="926728" name="Oval 8"/>
          <p:cNvSpPr>
            <a:spLocks noChangeArrowheads="1"/>
          </p:cNvSpPr>
          <p:nvPr/>
        </p:nvSpPr>
        <p:spPr bwMode="auto">
          <a:xfrm rot="-759278">
            <a:off x="1831976" y="3722688"/>
            <a:ext cx="449263" cy="1484312"/>
          </a:xfrm>
          <a:prstGeom prst="ellipse">
            <a:avLst/>
          </a:prstGeom>
          <a:solidFill>
            <a:srgbClr val="FFFF00">
              <a:alpha val="50000"/>
            </a:srgbClr>
          </a:solidFill>
          <a:ln w="381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6729" name="Text Box 9"/>
          <p:cNvSpPr txBox="1">
            <a:spLocks noChangeArrowheads="1"/>
          </p:cNvSpPr>
          <p:nvPr/>
        </p:nvSpPr>
        <p:spPr bwMode="auto">
          <a:xfrm>
            <a:off x="1517650" y="5988050"/>
            <a:ext cx="1525588" cy="5370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ru-RU" sz="2000" b="1"/>
              <a:t>Туранская плита</a:t>
            </a:r>
          </a:p>
        </p:txBody>
      </p:sp>
      <p:sp>
        <p:nvSpPr>
          <p:cNvPr id="926730" name="Oval 10"/>
          <p:cNvSpPr>
            <a:spLocks noChangeArrowheads="1"/>
          </p:cNvSpPr>
          <p:nvPr/>
        </p:nvSpPr>
        <p:spPr bwMode="auto">
          <a:xfrm rot="-2277954">
            <a:off x="2676525" y="4322763"/>
            <a:ext cx="1136650" cy="1852612"/>
          </a:xfrm>
          <a:prstGeom prst="ellipse">
            <a:avLst/>
          </a:prstGeom>
          <a:noFill/>
          <a:ln w="57150" algn="ctr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6731" name="Line 11"/>
          <p:cNvSpPr>
            <a:spLocks noChangeShapeType="1"/>
          </p:cNvSpPr>
          <p:nvPr/>
        </p:nvSpPr>
        <p:spPr bwMode="auto">
          <a:xfrm flipV="1">
            <a:off x="2254250" y="5429250"/>
            <a:ext cx="692150" cy="590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6732" name="Rectangle 12"/>
          <p:cNvSpPr>
            <a:spLocks noChangeArrowheads="1"/>
          </p:cNvSpPr>
          <p:nvPr/>
        </p:nvSpPr>
        <p:spPr bwMode="auto">
          <a:xfrm>
            <a:off x="2692400" y="2486026"/>
            <a:ext cx="702436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990033"/>
                </a:solidFill>
              </a:rPr>
              <a:t>ВЕП</a:t>
            </a:r>
          </a:p>
        </p:txBody>
      </p:sp>
      <p:sp>
        <p:nvSpPr>
          <p:cNvPr id="926733" name="Line 13"/>
          <p:cNvSpPr>
            <a:spLocks noChangeShapeType="1"/>
          </p:cNvSpPr>
          <p:nvPr/>
        </p:nvSpPr>
        <p:spPr bwMode="auto">
          <a:xfrm flipH="1">
            <a:off x="1870075" y="2219325"/>
            <a:ext cx="4243388" cy="1144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6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6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6725" grpId="0" animBg="1"/>
      <p:bldP spid="9267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12192000" cy="6858000"/>
            <a:chOff x="1" y="0"/>
            <a:chExt cx="9143999" cy="6858000"/>
          </a:xfrm>
        </p:grpSpPr>
        <p:pic>
          <p:nvPicPr>
            <p:cNvPr id="98306" name="Picture 2" descr="https://avatars.mds.yandex.net/get-pdb/2845613/2de51d81-8963-46d7-b1da-32906c451980/s1200?webp=fals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" y="0"/>
              <a:ext cx="9143999" cy="6857999"/>
            </a:xfrm>
            <a:prstGeom prst="rect">
              <a:avLst/>
            </a:prstGeom>
            <a:noFill/>
          </p:spPr>
        </p:pic>
        <p:sp>
          <p:nvSpPr>
            <p:cNvPr id="3" name="Прямоугольник 2"/>
            <p:cNvSpPr/>
            <p:nvPr/>
          </p:nvSpPr>
          <p:spPr>
            <a:xfrm>
              <a:off x="8067674" y="6550223"/>
              <a:ext cx="107632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>
                  <a:hlinkClick r:id="rId3"/>
                </a:rPr>
                <a:t>yandex.by</a:t>
              </a:r>
              <a:endParaRPr lang="ru-RU" sz="1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89318" y="238126"/>
            <a:ext cx="6938181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Эльбрус</a:t>
            </a: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/>
              <a:t>(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5642</a:t>
            </a:r>
            <a:r>
              <a:rPr lang="ru-RU" b="1" dirty="0">
                <a:solidFill>
                  <a:srgbClr val="FF0000"/>
                </a:solidFill>
              </a:rPr>
              <a:t> м</a:t>
            </a:r>
            <a:r>
              <a:rPr lang="ru-RU" dirty="0"/>
              <a:t>) – самая высокая горная вершина Европы и России</a:t>
            </a:r>
          </a:p>
          <a:p>
            <a:pPr algn="ctr"/>
            <a:r>
              <a:rPr lang="ru-RU" dirty="0"/>
              <a:t> – </a:t>
            </a:r>
            <a:r>
              <a:rPr lang="ru-RU" b="1" dirty="0" err="1">
                <a:solidFill>
                  <a:srgbClr val="FF3300"/>
                </a:solidFill>
              </a:rPr>
              <a:t>двухконусный</a:t>
            </a:r>
            <a:r>
              <a:rPr lang="ru-RU" b="1" dirty="0">
                <a:solidFill>
                  <a:srgbClr val="FF3300"/>
                </a:solidFill>
              </a:rPr>
              <a:t> стратовулкан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23999" y="4499848"/>
            <a:ext cx="9334501" cy="2031325"/>
          </a:xfrm>
          <a:prstGeom prst="rect">
            <a:avLst/>
          </a:prstGeom>
          <a:solidFill>
            <a:srgbClr val="DDD9C3">
              <a:alpha val="20000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Вулканическая активность </a:t>
            </a:r>
            <a:r>
              <a:rPr lang="ru-RU" b="1" dirty="0">
                <a:solidFill>
                  <a:schemeClr val="bg1"/>
                </a:solidFill>
              </a:rPr>
              <a:t>Эльбруса</a:t>
            </a:r>
            <a:r>
              <a:rPr lang="ru-RU" dirty="0">
                <a:solidFill>
                  <a:schemeClr val="bg1"/>
                </a:solidFill>
              </a:rPr>
              <a:t> проявилась в течение </a:t>
            </a:r>
            <a:r>
              <a:rPr lang="ru-RU" b="1" dirty="0">
                <a:solidFill>
                  <a:srgbClr val="002060"/>
                </a:solidFill>
              </a:rPr>
              <a:t>3-х дискретных фаз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(225—170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b="1" dirty="0">
                <a:solidFill>
                  <a:srgbClr val="FF0000"/>
                </a:solidFill>
              </a:rPr>
              <a:t>110—70</a:t>
            </a:r>
            <a:r>
              <a:rPr lang="ru-RU" dirty="0">
                <a:solidFill>
                  <a:schemeClr val="bg1"/>
                </a:solidFill>
              </a:rPr>
              <a:t> и менее </a:t>
            </a:r>
            <a:r>
              <a:rPr lang="ru-RU" b="1" dirty="0">
                <a:solidFill>
                  <a:srgbClr val="FF0000"/>
                </a:solidFill>
              </a:rPr>
              <a:t>30 тыс. лет назад</a:t>
            </a:r>
            <a:r>
              <a:rPr lang="ru-RU" dirty="0">
                <a:solidFill>
                  <a:schemeClr val="bg1"/>
                </a:solidFill>
              </a:rPr>
              <a:t>), разделенных перерывами.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Состав вулканитов—дациты. Наиболее протяженный — </a:t>
            </a:r>
            <a:r>
              <a:rPr lang="ru-RU" dirty="0" err="1">
                <a:solidFill>
                  <a:schemeClr val="bg1"/>
                </a:solidFill>
              </a:rPr>
              <a:t>Малкинский</a:t>
            </a:r>
            <a:r>
              <a:rPr lang="ru-RU" dirty="0">
                <a:solidFill>
                  <a:schemeClr val="bg1"/>
                </a:solidFill>
              </a:rPr>
              <a:t> поток в долине реки Малка, длина — </a:t>
            </a:r>
            <a:r>
              <a:rPr lang="ru-RU" b="1" dirty="0">
                <a:solidFill>
                  <a:srgbClr val="FF0000"/>
                </a:solidFill>
              </a:rPr>
              <a:t>15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км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Последние извержения Эльбруса имели место в </a:t>
            </a:r>
            <a:r>
              <a:rPr lang="en-US" b="1" dirty="0">
                <a:solidFill>
                  <a:srgbClr val="FFFF00"/>
                </a:solidFill>
              </a:rPr>
              <a:t>Q</a:t>
            </a:r>
            <a:r>
              <a:rPr lang="en-US" b="1" baseline="-25000" dirty="0">
                <a:solidFill>
                  <a:srgbClr val="FFFF00"/>
                </a:solidFill>
              </a:rPr>
              <a:t>IV</a:t>
            </a:r>
            <a:r>
              <a:rPr lang="ru-RU" dirty="0">
                <a:solidFill>
                  <a:schemeClr val="bg1"/>
                </a:solidFill>
              </a:rPr>
              <a:t>. 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Согласно новым геофизическим данным, под вулканом Эльбрус на глубине </a:t>
            </a:r>
            <a:r>
              <a:rPr lang="ru-RU" b="1" dirty="0">
                <a:solidFill>
                  <a:srgbClr val="FF0000"/>
                </a:solidFill>
              </a:rPr>
              <a:t>7—13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км </a:t>
            </a:r>
            <a:r>
              <a:rPr lang="ru-RU" dirty="0">
                <a:solidFill>
                  <a:schemeClr val="bg1"/>
                </a:solidFill>
              </a:rPr>
              <a:t>находится </a:t>
            </a:r>
            <a:r>
              <a:rPr lang="ru-RU" b="1" dirty="0">
                <a:solidFill>
                  <a:srgbClr val="C00000"/>
                </a:solidFill>
              </a:rPr>
              <a:t>магматическая камера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с незастывшим </a:t>
            </a:r>
            <a:r>
              <a:rPr lang="ru-RU" b="1" dirty="0">
                <a:solidFill>
                  <a:srgbClr val="FF0000"/>
                </a:solidFill>
              </a:rPr>
              <a:t>расплавом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 descr="D:\Туров\Учебные дисциплины\РегГеол\Карты\Кавказ\ГК Кавказ10мл разверну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6540" y="534156"/>
            <a:ext cx="8181975" cy="6200775"/>
          </a:xfrm>
          <a:prstGeom prst="rect">
            <a:avLst/>
          </a:prstGeom>
          <a:noFill/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916540" y="28906"/>
            <a:ext cx="8181975" cy="466725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Общее районирование Кавказа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3E6BB7F-00B3-4B96-8DC0-5EE4AF82FF9D}"/>
              </a:ext>
            </a:extLst>
          </p:cNvPr>
          <p:cNvGrpSpPr/>
          <p:nvPr/>
        </p:nvGrpSpPr>
        <p:grpSpPr>
          <a:xfrm>
            <a:off x="7194704" y="1276438"/>
            <a:ext cx="779192" cy="1214004"/>
            <a:chOff x="7194704" y="1276438"/>
            <a:chExt cx="779192" cy="1214004"/>
          </a:xfrm>
        </p:grpSpPr>
        <p:sp>
          <p:nvSpPr>
            <p:cNvPr id="13" name="Oval 10"/>
            <p:cNvSpPr>
              <a:spLocks noChangeArrowheads="1"/>
            </p:cNvSpPr>
            <p:nvPr/>
          </p:nvSpPr>
          <p:spPr bwMode="auto">
            <a:xfrm rot="5400000">
              <a:off x="7012177" y="1528723"/>
              <a:ext cx="1144246" cy="779192"/>
            </a:xfrm>
            <a:prstGeom prst="ellipse">
              <a:avLst/>
            </a:prstGeom>
            <a:noFill/>
            <a:ln w="76200" algn="ctr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Овал 13"/>
            <p:cNvSpPr>
              <a:spLocks noChangeAspect="1"/>
            </p:cNvSpPr>
            <p:nvPr/>
          </p:nvSpPr>
          <p:spPr>
            <a:xfrm>
              <a:off x="7399352" y="1276438"/>
              <a:ext cx="180000" cy="180000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1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4CFDABB3-501B-4DFA-B564-A84F8F398D32}"/>
              </a:ext>
            </a:extLst>
          </p:cNvPr>
          <p:cNvGrpSpPr/>
          <p:nvPr/>
        </p:nvGrpSpPr>
        <p:grpSpPr>
          <a:xfrm>
            <a:off x="7826307" y="2097379"/>
            <a:ext cx="3051087" cy="984969"/>
            <a:chOff x="8036889" y="2185039"/>
            <a:chExt cx="3051087" cy="984969"/>
          </a:xfrm>
        </p:grpSpPr>
        <p:sp>
          <p:nvSpPr>
            <p:cNvPr id="12" name="Oval 10"/>
            <p:cNvSpPr>
              <a:spLocks noChangeArrowheads="1"/>
            </p:cNvSpPr>
            <p:nvPr/>
          </p:nvSpPr>
          <p:spPr bwMode="auto">
            <a:xfrm rot="1404719">
              <a:off x="8036889" y="2390816"/>
              <a:ext cx="3051087" cy="779192"/>
            </a:xfrm>
            <a:prstGeom prst="ellipse">
              <a:avLst/>
            </a:prstGeom>
            <a:noFill/>
            <a:ln w="76200" algn="ctr">
              <a:solidFill>
                <a:srgbClr val="CC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Овал 19"/>
            <p:cNvSpPr>
              <a:spLocks noChangeAspect="1"/>
            </p:cNvSpPr>
            <p:nvPr/>
          </p:nvSpPr>
          <p:spPr>
            <a:xfrm>
              <a:off x="9322824" y="2185039"/>
              <a:ext cx="180000" cy="180000"/>
            </a:xfrm>
            <a:prstGeom prst="ellipse">
              <a:avLst/>
            </a:prstGeom>
            <a:solidFill>
              <a:srgbClr val="AC249C"/>
            </a:solidFill>
            <a:ln w="3175">
              <a:solidFill>
                <a:srgbClr val="AC24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1000" dirty="0"/>
                <a:t>3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E5DD43A-D1C2-4A71-A49D-A76AF7475407}"/>
              </a:ext>
            </a:extLst>
          </p:cNvPr>
          <p:cNvSpPr txBox="1"/>
          <p:nvPr/>
        </p:nvSpPr>
        <p:spPr>
          <a:xfrm>
            <a:off x="615835" y="719777"/>
            <a:ext cx="299877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FFC000"/>
                </a:solidFill>
              </a:rPr>
              <a:t>Предкавказский</a:t>
            </a:r>
            <a:endParaRPr lang="ru-RU" b="1" dirty="0">
              <a:solidFill>
                <a:srgbClr val="FFC000"/>
              </a:solidFill>
            </a:endParaRPr>
          </a:p>
          <a:p>
            <a:r>
              <a:rPr lang="ru-RU" b="1" dirty="0">
                <a:solidFill>
                  <a:srgbClr val="FFC000"/>
                </a:solidFill>
              </a:rPr>
              <a:t>краевой прогиб</a:t>
            </a:r>
            <a:r>
              <a:rPr lang="ru-RU" b="1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C000"/>
                </a:solidFill>
              </a:rPr>
              <a:t>Поперечные поднятия</a:t>
            </a:r>
            <a:r>
              <a:rPr lang="ru-RU" b="1" dirty="0">
                <a:solidFill>
                  <a:schemeClr val="bg1"/>
                </a:solidFill>
              </a:rPr>
              <a:t>:</a:t>
            </a:r>
          </a:p>
          <a:p>
            <a:pPr marL="361950" indent="-276225">
              <a:buFont typeface="Symbol" panose="05050102010706020507" pitchFamily="18" charset="2"/>
              <a:buChar char="-"/>
            </a:pPr>
            <a:r>
              <a:rPr lang="ru-RU" b="1" dirty="0">
                <a:solidFill>
                  <a:srgbClr val="D88102"/>
                </a:solidFill>
              </a:rPr>
              <a:t>Ставропольское</a:t>
            </a:r>
            <a:r>
              <a:rPr lang="ru-RU" b="1" dirty="0">
                <a:solidFill>
                  <a:schemeClr val="bg1"/>
                </a:solidFill>
              </a:rPr>
              <a:t> (1).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66FF"/>
                </a:solidFill>
              </a:rPr>
              <a:t>Впадины</a:t>
            </a:r>
            <a:r>
              <a:rPr lang="ru-RU" b="1" dirty="0">
                <a:solidFill>
                  <a:schemeClr val="bg1"/>
                </a:solidFill>
              </a:rPr>
              <a:t>:</a:t>
            </a:r>
          </a:p>
          <a:p>
            <a:pPr marL="361950" indent="-276225">
              <a:buFont typeface="Symbol" panose="05050102010706020507" pitchFamily="18" charset="2"/>
              <a:buChar char="-"/>
            </a:pPr>
            <a:r>
              <a:rPr lang="ru-RU" b="1" dirty="0" err="1">
                <a:solidFill>
                  <a:srgbClr val="FF99FF"/>
                </a:solidFill>
              </a:rPr>
              <a:t>Индоло</a:t>
            </a:r>
            <a:r>
              <a:rPr lang="ru-RU" b="1" dirty="0">
                <a:solidFill>
                  <a:srgbClr val="FF99FF"/>
                </a:solidFill>
              </a:rPr>
              <a:t>-Кубанская</a:t>
            </a:r>
            <a:r>
              <a:rPr lang="ru-RU" b="1" dirty="0">
                <a:solidFill>
                  <a:schemeClr val="bg1"/>
                </a:solidFill>
              </a:rPr>
              <a:t> (2);</a:t>
            </a:r>
          </a:p>
          <a:p>
            <a:pPr marL="361950" indent="-276225">
              <a:buFont typeface="Symbol" panose="05050102010706020507" pitchFamily="18" charset="2"/>
              <a:buChar char="-"/>
            </a:pPr>
            <a:r>
              <a:rPr lang="ru-RU" b="1" dirty="0" err="1">
                <a:solidFill>
                  <a:srgbClr val="FF99FF"/>
                </a:solidFill>
              </a:rPr>
              <a:t>Терско</a:t>
            </a:r>
            <a:r>
              <a:rPr lang="ru-RU" b="1" dirty="0">
                <a:solidFill>
                  <a:srgbClr val="FF99FF"/>
                </a:solidFill>
              </a:rPr>
              <a:t>-Каспийская</a:t>
            </a:r>
            <a:r>
              <a:rPr lang="ru-RU" b="1" dirty="0">
                <a:solidFill>
                  <a:schemeClr val="bg1"/>
                </a:solidFill>
              </a:rPr>
              <a:t> (3);</a:t>
            </a:r>
          </a:p>
          <a:p>
            <a:pPr marL="361950" indent="-276225">
              <a:buFont typeface="Symbol" panose="05050102010706020507" pitchFamily="18" charset="2"/>
              <a:buChar char="-"/>
            </a:pPr>
            <a:r>
              <a:rPr lang="ru-RU" b="1" dirty="0" err="1">
                <a:solidFill>
                  <a:srgbClr val="FF99FF"/>
                </a:solidFill>
              </a:rPr>
              <a:t>Кусаро-Девичинская</a:t>
            </a:r>
            <a:r>
              <a:rPr lang="ru-RU" b="1" dirty="0">
                <a:solidFill>
                  <a:schemeClr val="bg1"/>
                </a:solidFill>
              </a:rPr>
              <a:t> (4).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A829FC-2146-4C27-BC2B-BA4E7AAC1232}"/>
              </a:ext>
            </a:extLst>
          </p:cNvPr>
          <p:cNvSpPr txBox="1"/>
          <p:nvPr/>
        </p:nvSpPr>
        <p:spPr>
          <a:xfrm>
            <a:off x="613372" y="3225454"/>
            <a:ext cx="27573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Закавказские межгорные</a:t>
            </a:r>
          </a:p>
          <a:p>
            <a:r>
              <a:rPr lang="ru-RU" b="1" dirty="0">
                <a:solidFill>
                  <a:srgbClr val="00B050"/>
                </a:solidFill>
              </a:rPr>
              <a:t>впадины</a:t>
            </a:r>
            <a:r>
              <a:rPr lang="ru-RU" b="1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ru-RU" b="1" dirty="0" err="1">
                <a:solidFill>
                  <a:srgbClr val="92D050"/>
                </a:solidFill>
              </a:rPr>
              <a:t>Рионская</a:t>
            </a:r>
            <a:r>
              <a:rPr lang="ru-RU" b="1" dirty="0">
                <a:solidFill>
                  <a:schemeClr val="bg1"/>
                </a:solidFill>
              </a:rPr>
              <a:t> (5);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ru-RU" b="1" dirty="0" err="1">
                <a:solidFill>
                  <a:srgbClr val="92D050"/>
                </a:solidFill>
              </a:rPr>
              <a:t>Куринская</a:t>
            </a:r>
            <a:r>
              <a:rPr lang="ru-RU" b="1" dirty="0">
                <a:solidFill>
                  <a:schemeClr val="bg1"/>
                </a:solidFill>
              </a:rPr>
              <a:t> (6);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ru-RU" b="1" dirty="0" err="1">
                <a:solidFill>
                  <a:srgbClr val="92D050"/>
                </a:solidFill>
              </a:rPr>
              <a:t>Араксинская</a:t>
            </a:r>
            <a:r>
              <a:rPr lang="ru-RU" b="1" dirty="0">
                <a:solidFill>
                  <a:schemeClr val="bg1"/>
                </a:solidFill>
              </a:rPr>
              <a:t> (7).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1E6CE0-DB40-4E3A-9B78-8A0D06512BB9}"/>
              </a:ext>
            </a:extLst>
          </p:cNvPr>
          <p:cNvSpPr txBox="1"/>
          <p:nvPr/>
        </p:nvSpPr>
        <p:spPr>
          <a:xfrm>
            <a:off x="611842" y="4842636"/>
            <a:ext cx="2736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3300"/>
                </a:solidFill>
              </a:rPr>
              <a:t>Горные поднятия</a:t>
            </a:r>
          </a:p>
          <a:p>
            <a:r>
              <a:rPr lang="ru-RU" b="1" dirty="0">
                <a:solidFill>
                  <a:srgbClr val="FF3300"/>
                </a:solidFill>
              </a:rPr>
              <a:t>(</a:t>
            </a:r>
            <a:r>
              <a:rPr lang="ru-RU" b="1" dirty="0" err="1">
                <a:solidFill>
                  <a:srgbClr val="FF3300"/>
                </a:solidFill>
              </a:rPr>
              <a:t>мегантиклинории</a:t>
            </a:r>
            <a:r>
              <a:rPr lang="ru-RU" b="1" dirty="0">
                <a:solidFill>
                  <a:srgbClr val="FF3300"/>
                </a:solidFill>
              </a:rPr>
              <a:t>)</a:t>
            </a:r>
            <a:r>
              <a:rPr lang="ru-RU" b="1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ru-RU" b="1" dirty="0">
                <a:solidFill>
                  <a:srgbClr val="FF6600"/>
                </a:solidFill>
              </a:rPr>
              <a:t>Большого Кавказа</a:t>
            </a:r>
            <a:r>
              <a:rPr lang="ru-RU" b="1" dirty="0">
                <a:solidFill>
                  <a:srgbClr val="FF9966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(8);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ru-RU" b="1" dirty="0">
                <a:solidFill>
                  <a:srgbClr val="FF6600"/>
                </a:solidFill>
              </a:rPr>
              <a:t>Малого Кавказа </a:t>
            </a:r>
            <a:r>
              <a:rPr lang="ru-RU" b="1" dirty="0">
                <a:solidFill>
                  <a:schemeClr val="bg1"/>
                </a:solidFill>
              </a:rPr>
              <a:t>(9).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71C823B-F006-42EE-BB21-1B6E25FFE2EF}"/>
              </a:ext>
            </a:extLst>
          </p:cNvPr>
          <p:cNvGrpSpPr/>
          <p:nvPr/>
        </p:nvGrpSpPr>
        <p:grpSpPr>
          <a:xfrm>
            <a:off x="3826840" y="1066842"/>
            <a:ext cx="3051087" cy="779192"/>
            <a:chOff x="3826840" y="1066842"/>
            <a:chExt cx="3051087" cy="779192"/>
          </a:xfrm>
        </p:grpSpPr>
        <p:sp>
          <p:nvSpPr>
            <p:cNvPr id="11" name="Oval 10"/>
            <p:cNvSpPr>
              <a:spLocks noChangeArrowheads="1"/>
            </p:cNvSpPr>
            <p:nvPr/>
          </p:nvSpPr>
          <p:spPr bwMode="auto">
            <a:xfrm rot="1404719">
              <a:off x="3826840" y="1066842"/>
              <a:ext cx="3051087" cy="779192"/>
            </a:xfrm>
            <a:prstGeom prst="ellipse">
              <a:avLst/>
            </a:prstGeom>
            <a:noFill/>
            <a:ln w="76200" algn="ctr">
              <a:solidFill>
                <a:srgbClr val="CC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FAC48434-24AC-4013-B8B7-504C626DE4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27663" y="1139254"/>
              <a:ext cx="180000" cy="180000"/>
            </a:xfrm>
            <a:prstGeom prst="ellipse">
              <a:avLst/>
            </a:prstGeom>
            <a:solidFill>
              <a:srgbClr val="AC249C"/>
            </a:solidFill>
            <a:ln w="3175">
              <a:solidFill>
                <a:srgbClr val="AC24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1000" dirty="0"/>
                <a:t>2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1CF063C5-A6D1-4D16-B12A-5DCC95316336}"/>
              </a:ext>
            </a:extLst>
          </p:cNvPr>
          <p:cNvGrpSpPr/>
          <p:nvPr/>
        </p:nvGrpSpPr>
        <p:grpSpPr>
          <a:xfrm>
            <a:off x="9587801" y="5675374"/>
            <a:ext cx="1191843" cy="617841"/>
            <a:chOff x="9587801" y="5675374"/>
            <a:chExt cx="1191843" cy="617841"/>
          </a:xfrm>
        </p:grpSpPr>
        <p:sp>
          <p:nvSpPr>
            <p:cNvPr id="22" name="Oval 10">
              <a:extLst>
                <a:ext uri="{FF2B5EF4-FFF2-40B4-BE49-F238E27FC236}">
                  <a16:creationId xmlns:a16="http://schemas.microsoft.com/office/drawing/2014/main" id="{E7FDA1A5-E6E0-42D7-B579-89815BBB45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439076">
              <a:off x="9587801" y="5675374"/>
              <a:ext cx="1191843" cy="488908"/>
            </a:xfrm>
            <a:prstGeom prst="ellipse">
              <a:avLst/>
            </a:prstGeom>
            <a:noFill/>
            <a:ln w="76200" algn="ctr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56899CD5-719D-4869-93D4-18283CCCF8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93722" y="6113215"/>
              <a:ext cx="180000" cy="180000"/>
            </a:xfrm>
            <a:prstGeom prst="ellipse">
              <a:avLst/>
            </a:prstGeom>
            <a:solidFill>
              <a:srgbClr val="008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1000" b="1" dirty="0"/>
                <a:t>7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9FE2367-D45C-483B-A853-E536C54E0D21}"/>
              </a:ext>
            </a:extLst>
          </p:cNvPr>
          <p:cNvGrpSpPr/>
          <p:nvPr/>
        </p:nvGrpSpPr>
        <p:grpSpPr>
          <a:xfrm>
            <a:off x="10446830" y="3278672"/>
            <a:ext cx="730899" cy="1492210"/>
            <a:chOff x="10446830" y="3278672"/>
            <a:chExt cx="730899" cy="1492210"/>
          </a:xfrm>
        </p:grpSpPr>
        <p:sp>
          <p:nvSpPr>
            <p:cNvPr id="32" name="Oval 10">
              <a:extLst>
                <a:ext uri="{FF2B5EF4-FFF2-40B4-BE49-F238E27FC236}">
                  <a16:creationId xmlns:a16="http://schemas.microsoft.com/office/drawing/2014/main" id="{312F5F04-1F32-485E-A58C-72E47A45BB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5240">
              <a:off x="9895737" y="3829765"/>
              <a:ext cx="1492210" cy="390024"/>
            </a:xfrm>
            <a:prstGeom prst="ellipse">
              <a:avLst/>
            </a:prstGeom>
            <a:noFill/>
            <a:ln w="76200" algn="ctr">
              <a:solidFill>
                <a:srgbClr val="CC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D1D1B2E4-838E-4EC0-B39B-68E5002D06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97729" y="4170968"/>
              <a:ext cx="180000" cy="180000"/>
            </a:xfrm>
            <a:prstGeom prst="ellipse">
              <a:avLst/>
            </a:prstGeom>
            <a:solidFill>
              <a:srgbClr val="AC249C"/>
            </a:solidFill>
            <a:ln w="3175">
              <a:solidFill>
                <a:srgbClr val="AC24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1000" dirty="0"/>
                <a:t>4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37A9C95-A5E9-4ABC-8BEC-5EF28714AEBF}"/>
              </a:ext>
            </a:extLst>
          </p:cNvPr>
          <p:cNvGrpSpPr/>
          <p:nvPr/>
        </p:nvGrpSpPr>
        <p:grpSpPr>
          <a:xfrm>
            <a:off x="8619159" y="4811759"/>
            <a:ext cx="3541712" cy="906987"/>
            <a:chOff x="8619159" y="4811759"/>
            <a:chExt cx="3541712" cy="906987"/>
          </a:xfrm>
        </p:grpSpPr>
        <p:sp>
          <p:nvSpPr>
            <p:cNvPr id="9" name="Oval 11"/>
            <p:cNvSpPr>
              <a:spLocks noChangeArrowheads="1"/>
            </p:cNvSpPr>
            <p:nvPr/>
          </p:nvSpPr>
          <p:spPr bwMode="auto">
            <a:xfrm rot="1789586">
              <a:off x="8619159" y="4811759"/>
              <a:ext cx="3541712" cy="585250"/>
            </a:xfrm>
            <a:prstGeom prst="ellipse">
              <a:avLst/>
            </a:prstGeom>
            <a:noFill/>
            <a:ln w="76200" algn="ctr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3E17374D-A239-448C-A8F1-3EFD10F945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97848" y="5538746"/>
              <a:ext cx="180000" cy="180000"/>
            </a:xfrm>
            <a:prstGeom prst="ellipse">
              <a:avLst/>
            </a:prstGeom>
            <a:solidFill>
              <a:srgbClr val="008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1000" b="1" dirty="0"/>
                <a:t>6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034CD91-8B06-4B0D-AC7E-C0FEF64E9678}"/>
              </a:ext>
            </a:extLst>
          </p:cNvPr>
          <p:cNvGrpSpPr/>
          <p:nvPr/>
        </p:nvGrpSpPr>
        <p:grpSpPr>
          <a:xfrm>
            <a:off x="5758039" y="3382130"/>
            <a:ext cx="2228850" cy="596900"/>
            <a:chOff x="5758039" y="3382130"/>
            <a:chExt cx="2228850" cy="596900"/>
          </a:xfrm>
        </p:grpSpPr>
        <p:sp>
          <p:nvSpPr>
            <p:cNvPr id="10" name="Oval 10"/>
            <p:cNvSpPr>
              <a:spLocks noChangeArrowheads="1"/>
            </p:cNvSpPr>
            <p:nvPr/>
          </p:nvSpPr>
          <p:spPr bwMode="auto">
            <a:xfrm rot="1404719">
              <a:off x="5758039" y="3382130"/>
              <a:ext cx="2228850" cy="596900"/>
            </a:xfrm>
            <a:prstGeom prst="ellipse">
              <a:avLst/>
            </a:prstGeom>
            <a:noFill/>
            <a:ln w="76200" algn="ctr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D9FB2373-6C07-4C92-8218-14B020D793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1839" y="3642849"/>
              <a:ext cx="180000" cy="180000"/>
            </a:xfrm>
            <a:prstGeom prst="ellipse">
              <a:avLst/>
            </a:prstGeom>
            <a:solidFill>
              <a:srgbClr val="008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1000" b="1" dirty="0"/>
                <a:t>5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94B9026-7B05-4826-90E6-29C6D1BE454A}"/>
              </a:ext>
            </a:extLst>
          </p:cNvPr>
          <p:cNvGrpSpPr/>
          <p:nvPr/>
        </p:nvGrpSpPr>
        <p:grpSpPr>
          <a:xfrm>
            <a:off x="6421100" y="4738725"/>
            <a:ext cx="5261594" cy="1265237"/>
            <a:chOff x="6421100" y="4738725"/>
            <a:chExt cx="5261594" cy="1265237"/>
          </a:xfrm>
        </p:grpSpPr>
        <p:sp>
          <p:nvSpPr>
            <p:cNvPr id="8" name="Oval 9"/>
            <p:cNvSpPr>
              <a:spLocks noChangeArrowheads="1"/>
            </p:cNvSpPr>
            <p:nvPr/>
          </p:nvSpPr>
          <p:spPr bwMode="auto">
            <a:xfrm rot="1510206">
              <a:off x="6421100" y="4738725"/>
              <a:ext cx="5261594" cy="1265237"/>
            </a:xfrm>
            <a:prstGeom prst="ellips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43C8AD53-E70E-4731-A85B-25FEEEB28E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11820" y="5076117"/>
              <a:ext cx="180000" cy="180000"/>
            </a:xfrm>
            <a:prstGeom prst="ellipse">
              <a:avLst/>
            </a:prstGeom>
            <a:solidFill>
              <a:srgbClr val="FF3300"/>
            </a:solidFill>
            <a:ln w="31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14312B6-4AC1-4CB2-8FB0-C1F75347E95B}"/>
              </a:ext>
            </a:extLst>
          </p:cNvPr>
          <p:cNvGrpSpPr/>
          <p:nvPr/>
        </p:nvGrpSpPr>
        <p:grpSpPr>
          <a:xfrm>
            <a:off x="3677895" y="2556951"/>
            <a:ext cx="8837841" cy="1559817"/>
            <a:chOff x="3677895" y="2556951"/>
            <a:chExt cx="8837841" cy="1559817"/>
          </a:xfrm>
        </p:grpSpPr>
        <p:sp>
          <p:nvSpPr>
            <p:cNvPr id="7" name="Oval 8"/>
            <p:cNvSpPr>
              <a:spLocks noChangeArrowheads="1"/>
            </p:cNvSpPr>
            <p:nvPr/>
          </p:nvSpPr>
          <p:spPr bwMode="auto">
            <a:xfrm rot="1525306">
              <a:off x="3677895" y="2556951"/>
              <a:ext cx="8837841" cy="1234621"/>
            </a:xfrm>
            <a:prstGeom prst="ellips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Овал 20"/>
            <p:cNvSpPr>
              <a:spLocks noChangeAspect="1"/>
            </p:cNvSpPr>
            <p:nvPr/>
          </p:nvSpPr>
          <p:spPr>
            <a:xfrm>
              <a:off x="10907729" y="3936768"/>
              <a:ext cx="180000" cy="180000"/>
            </a:xfrm>
            <a:prstGeom prst="ellipse">
              <a:avLst/>
            </a:prstGeom>
            <a:solidFill>
              <a:srgbClr val="FF3300"/>
            </a:solidFill>
            <a:ln w="31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8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860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683725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Тектоническое районирование Большого Кавказа</a:t>
            </a:r>
          </a:p>
        </p:txBody>
      </p:sp>
      <p:pic>
        <p:nvPicPr>
          <p:cNvPr id="7618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2250" y="722033"/>
            <a:ext cx="9525000" cy="6032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61862" name="Text Box 6"/>
          <p:cNvSpPr txBox="1">
            <a:spLocks noChangeArrowheads="1"/>
          </p:cNvSpPr>
          <p:nvPr/>
        </p:nvSpPr>
        <p:spPr bwMode="auto">
          <a:xfrm>
            <a:off x="4222750" y="1071283"/>
            <a:ext cx="265835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b="1" dirty="0"/>
              <a:t>Скифская плита</a:t>
            </a:r>
          </a:p>
        </p:txBody>
      </p:sp>
      <p:sp>
        <p:nvSpPr>
          <p:cNvPr id="761863" name="Text Box 7"/>
          <p:cNvSpPr txBox="1">
            <a:spLocks noChangeArrowheads="1"/>
          </p:cNvSpPr>
          <p:nvPr/>
        </p:nvSpPr>
        <p:spPr bwMode="auto">
          <a:xfrm rot="1873104">
            <a:off x="2475024" y="1707649"/>
            <a:ext cx="2077813" cy="4925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ru-RU" b="1" dirty="0" err="1"/>
              <a:t>Индоло</a:t>
            </a:r>
            <a:r>
              <a:rPr lang="ru-RU" b="1" dirty="0"/>
              <a:t>-Кубанская</a:t>
            </a:r>
          </a:p>
          <a:p>
            <a:pPr>
              <a:lnSpc>
                <a:spcPct val="70000"/>
              </a:lnSpc>
            </a:pPr>
            <a:r>
              <a:rPr lang="ru-RU" b="1" dirty="0"/>
              <a:t>впадина</a:t>
            </a:r>
          </a:p>
        </p:txBody>
      </p:sp>
      <p:sp>
        <p:nvSpPr>
          <p:cNvPr id="761864" name="Text Box 8"/>
          <p:cNvSpPr txBox="1">
            <a:spLocks noChangeArrowheads="1"/>
          </p:cNvSpPr>
          <p:nvPr/>
        </p:nvSpPr>
        <p:spPr bwMode="auto">
          <a:xfrm rot="880930">
            <a:off x="6104730" y="2755899"/>
            <a:ext cx="298132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 err="1"/>
              <a:t>Терско</a:t>
            </a:r>
            <a:r>
              <a:rPr lang="ru-RU" b="1" dirty="0"/>
              <a:t>-Каспийская впадина</a:t>
            </a:r>
          </a:p>
        </p:txBody>
      </p:sp>
      <p:sp>
        <p:nvSpPr>
          <p:cNvPr id="761866" name="Text Box 10"/>
          <p:cNvSpPr txBox="1">
            <a:spLocks noChangeArrowheads="1"/>
          </p:cNvSpPr>
          <p:nvPr/>
        </p:nvSpPr>
        <p:spPr bwMode="auto">
          <a:xfrm>
            <a:off x="4024313" y="5614709"/>
            <a:ext cx="1490216" cy="4925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ru-RU" b="1"/>
              <a:t>Дзирульский</a:t>
            </a:r>
          </a:p>
          <a:p>
            <a:pPr>
              <a:lnSpc>
                <a:spcPct val="70000"/>
              </a:lnSpc>
            </a:pPr>
            <a:r>
              <a:rPr lang="ru-RU" b="1"/>
              <a:t>выступ</a:t>
            </a:r>
          </a:p>
        </p:txBody>
      </p:sp>
      <p:sp>
        <p:nvSpPr>
          <p:cNvPr id="761867" name="Line 11"/>
          <p:cNvSpPr>
            <a:spLocks noChangeShapeType="1"/>
          </p:cNvSpPr>
          <p:nvPr/>
        </p:nvSpPr>
        <p:spPr bwMode="auto">
          <a:xfrm flipV="1">
            <a:off x="4359275" y="4093883"/>
            <a:ext cx="1492250" cy="1538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61868" name="Text Box 12"/>
          <p:cNvSpPr txBox="1">
            <a:spLocks noChangeArrowheads="1"/>
          </p:cNvSpPr>
          <p:nvPr/>
        </p:nvSpPr>
        <p:spPr bwMode="auto">
          <a:xfrm rot="503946">
            <a:off x="4491786" y="3869824"/>
            <a:ext cx="1125629" cy="4925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ru-RU" b="1"/>
              <a:t>Рионская</a:t>
            </a:r>
          </a:p>
          <a:p>
            <a:pPr>
              <a:lnSpc>
                <a:spcPct val="70000"/>
              </a:lnSpc>
            </a:pPr>
            <a:r>
              <a:rPr lang="ru-RU" b="1"/>
              <a:t>впадина</a:t>
            </a:r>
          </a:p>
        </p:txBody>
      </p:sp>
      <p:sp>
        <p:nvSpPr>
          <p:cNvPr id="761869" name="Text Box 13"/>
          <p:cNvSpPr txBox="1">
            <a:spLocks noChangeArrowheads="1"/>
          </p:cNvSpPr>
          <p:nvPr/>
        </p:nvSpPr>
        <p:spPr bwMode="auto">
          <a:xfrm rot="1816918">
            <a:off x="6948017" y="4831166"/>
            <a:ext cx="2139304" cy="2986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ru-RU" b="1"/>
              <a:t>Куринская впадина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5178427" y="3590648"/>
            <a:ext cx="3290888" cy="884238"/>
            <a:chOff x="2302" y="2381"/>
            <a:chExt cx="2073" cy="557"/>
          </a:xfrm>
        </p:grpSpPr>
        <p:sp>
          <p:nvSpPr>
            <p:cNvPr id="761870" name="Text Box 14"/>
            <p:cNvSpPr txBox="1">
              <a:spLocks noChangeArrowheads="1"/>
            </p:cNvSpPr>
            <p:nvPr/>
          </p:nvSpPr>
          <p:spPr bwMode="auto">
            <a:xfrm rot="592203">
              <a:off x="2302" y="2381"/>
              <a:ext cx="1076" cy="1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ru-RU"/>
                <a:t>Флишевая зона</a:t>
              </a:r>
            </a:p>
          </p:txBody>
        </p:sp>
        <p:sp>
          <p:nvSpPr>
            <p:cNvPr id="761871" name="Text Box 15"/>
            <p:cNvSpPr txBox="1">
              <a:spLocks noChangeArrowheads="1"/>
            </p:cNvSpPr>
            <p:nvPr/>
          </p:nvSpPr>
          <p:spPr bwMode="auto">
            <a:xfrm rot="1622053">
              <a:off x="3314" y="2750"/>
              <a:ext cx="1061" cy="1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ru-RU"/>
                <a:t>южного склона</a:t>
              </a:r>
            </a:p>
          </p:txBody>
        </p:sp>
      </p:grpSp>
      <p:sp>
        <p:nvSpPr>
          <p:cNvPr id="761875" name="Rectangle 19"/>
          <p:cNvSpPr>
            <a:spLocks noChangeArrowheads="1"/>
          </p:cNvSpPr>
          <p:nvPr/>
        </p:nvSpPr>
        <p:spPr bwMode="auto">
          <a:xfrm>
            <a:off x="1841501" y="2830233"/>
            <a:ext cx="1616075" cy="1570038"/>
          </a:xfrm>
          <a:prstGeom prst="rect">
            <a:avLst/>
          </a:prstGeom>
          <a:solidFill>
            <a:srgbClr val="33CCCC"/>
          </a:solidFill>
          <a:ln w="9525" algn="ctr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61873" name="Text Box 17"/>
          <p:cNvSpPr txBox="1">
            <a:spLocks noChangeArrowheads="1"/>
          </p:cNvSpPr>
          <p:nvPr/>
        </p:nvSpPr>
        <p:spPr bwMode="auto">
          <a:xfrm>
            <a:off x="1828801" y="3446183"/>
            <a:ext cx="1636987" cy="4440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</a:pPr>
            <a:r>
              <a:rPr lang="ru-RU" b="1"/>
              <a:t>Гойтхский </a:t>
            </a:r>
          </a:p>
          <a:p>
            <a:pPr>
              <a:lnSpc>
                <a:spcPct val="60000"/>
              </a:lnSpc>
            </a:pPr>
            <a:r>
              <a:rPr lang="ru-RU" b="1"/>
              <a:t>антиклинорий</a:t>
            </a:r>
          </a:p>
        </p:txBody>
      </p:sp>
      <p:sp>
        <p:nvSpPr>
          <p:cNvPr id="761874" name="Line 18"/>
          <p:cNvSpPr>
            <a:spLocks noChangeShapeType="1"/>
          </p:cNvSpPr>
          <p:nvPr/>
        </p:nvSpPr>
        <p:spPr bwMode="auto">
          <a:xfrm flipV="1">
            <a:off x="3386139" y="2385733"/>
            <a:ext cx="242887" cy="1100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61876" name="Text Box 20"/>
          <p:cNvSpPr txBox="1">
            <a:spLocks noChangeArrowheads="1"/>
          </p:cNvSpPr>
          <p:nvPr/>
        </p:nvSpPr>
        <p:spPr bwMode="auto">
          <a:xfrm>
            <a:off x="1506538" y="2741333"/>
            <a:ext cx="1785553" cy="6864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ru-RU" b="1" dirty="0"/>
              <a:t>Новороссийско-</a:t>
            </a:r>
          </a:p>
          <a:p>
            <a:pPr>
              <a:lnSpc>
                <a:spcPct val="70000"/>
              </a:lnSpc>
            </a:pPr>
            <a:r>
              <a:rPr lang="ru-RU" b="1" dirty="0"/>
              <a:t>Сочинский </a:t>
            </a:r>
          </a:p>
          <a:p>
            <a:pPr>
              <a:lnSpc>
                <a:spcPct val="70000"/>
              </a:lnSpc>
            </a:pPr>
            <a:r>
              <a:rPr lang="ru-RU" b="1" dirty="0" err="1"/>
              <a:t>синклинори</a:t>
            </a:r>
            <a:endParaRPr lang="ru-RU" b="1" dirty="0"/>
          </a:p>
        </p:txBody>
      </p:sp>
      <p:sp>
        <p:nvSpPr>
          <p:cNvPr id="761877" name="Line 21"/>
          <p:cNvSpPr>
            <a:spLocks noChangeShapeType="1"/>
          </p:cNvSpPr>
          <p:nvPr/>
        </p:nvSpPr>
        <p:spPr bwMode="auto">
          <a:xfrm flipV="1">
            <a:off x="2471738" y="2293658"/>
            <a:ext cx="690562" cy="44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61878" name="Text Box 22"/>
          <p:cNvSpPr txBox="1">
            <a:spLocks noChangeArrowheads="1"/>
          </p:cNvSpPr>
          <p:nvPr/>
        </p:nvSpPr>
        <p:spPr bwMode="auto">
          <a:xfrm>
            <a:off x="1524000" y="4347884"/>
            <a:ext cx="2364302" cy="4925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ru-RU" b="1"/>
              <a:t>Кахетино-Лучхумская</a:t>
            </a:r>
          </a:p>
          <a:p>
            <a:pPr>
              <a:lnSpc>
                <a:spcPct val="70000"/>
              </a:lnSpc>
            </a:pPr>
            <a:r>
              <a:rPr lang="ru-RU" b="1"/>
              <a:t>шовная зона</a:t>
            </a:r>
          </a:p>
        </p:txBody>
      </p:sp>
      <p:sp>
        <p:nvSpPr>
          <p:cNvPr id="761879" name="Line 23"/>
          <p:cNvSpPr>
            <a:spLocks noChangeShapeType="1"/>
          </p:cNvSpPr>
          <p:nvPr/>
        </p:nvSpPr>
        <p:spPr bwMode="auto">
          <a:xfrm flipV="1">
            <a:off x="3079750" y="3341408"/>
            <a:ext cx="1295400" cy="9985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61880" name="Line 24"/>
          <p:cNvSpPr>
            <a:spLocks noChangeShapeType="1"/>
          </p:cNvSpPr>
          <p:nvPr/>
        </p:nvSpPr>
        <p:spPr bwMode="auto">
          <a:xfrm flipV="1">
            <a:off x="3073400" y="3666847"/>
            <a:ext cx="2008188" cy="708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61881" name="Text Box 25"/>
          <p:cNvSpPr txBox="1">
            <a:spLocks noChangeArrowheads="1"/>
          </p:cNvSpPr>
          <p:nvPr/>
        </p:nvSpPr>
        <p:spPr bwMode="auto">
          <a:xfrm>
            <a:off x="4405314" y="1777721"/>
            <a:ext cx="304410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 err="1"/>
              <a:t>Пшекиш-Тырныаузский</a:t>
            </a:r>
            <a:r>
              <a:rPr lang="ru-RU" b="1" dirty="0"/>
              <a:t> шов</a:t>
            </a:r>
          </a:p>
        </p:txBody>
      </p:sp>
      <p:sp>
        <p:nvSpPr>
          <p:cNvPr id="761882" name="Line 26"/>
          <p:cNvSpPr>
            <a:spLocks noChangeShapeType="1"/>
          </p:cNvSpPr>
          <p:nvPr/>
        </p:nvSpPr>
        <p:spPr bwMode="auto">
          <a:xfrm flipH="1">
            <a:off x="4772025" y="2099983"/>
            <a:ext cx="838200" cy="9667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61865" name="Text Box 9"/>
          <p:cNvSpPr txBox="1">
            <a:spLocks noChangeArrowheads="1"/>
          </p:cNvSpPr>
          <p:nvPr/>
        </p:nvSpPr>
        <p:spPr bwMode="auto">
          <a:xfrm rot="773426">
            <a:off x="4067226" y="2642687"/>
            <a:ext cx="2090637" cy="4925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>
                <a:solidFill>
                  <a:schemeClr val="bg1"/>
                </a:solidFill>
              </a:rPr>
              <a:t>Северо-Кавказская</a:t>
            </a:r>
          </a:p>
          <a:p>
            <a:pPr algn="ctr">
              <a:lnSpc>
                <a:spcPct val="70000"/>
              </a:lnSpc>
            </a:pPr>
            <a:r>
              <a:rPr lang="ru-RU" b="1" dirty="0">
                <a:solidFill>
                  <a:schemeClr val="bg1"/>
                </a:solidFill>
              </a:rPr>
              <a:t>моноклиналь</a:t>
            </a:r>
          </a:p>
        </p:txBody>
      </p:sp>
      <p:sp>
        <p:nvSpPr>
          <p:cNvPr id="761883" name="Text Box 27"/>
          <p:cNvSpPr txBox="1">
            <a:spLocks noChangeArrowheads="1"/>
          </p:cNvSpPr>
          <p:nvPr/>
        </p:nvSpPr>
        <p:spPr bwMode="auto">
          <a:xfrm>
            <a:off x="7849769" y="1784557"/>
            <a:ext cx="1730795" cy="646331"/>
          </a:xfrm>
          <a:prstGeom prst="rect">
            <a:avLst/>
          </a:prstGeom>
          <a:solidFill>
            <a:srgbClr val="33CC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/>
              <a:t>Известняковый</a:t>
            </a:r>
          </a:p>
          <a:p>
            <a:pPr algn="ctr"/>
            <a:r>
              <a:rPr lang="ru-RU" b="1" dirty="0"/>
              <a:t>Дагестан</a:t>
            </a:r>
          </a:p>
        </p:txBody>
      </p:sp>
      <p:sp>
        <p:nvSpPr>
          <p:cNvPr id="761884" name="Line 28"/>
          <p:cNvSpPr>
            <a:spLocks noChangeShapeType="1"/>
          </p:cNvSpPr>
          <p:nvPr/>
        </p:nvSpPr>
        <p:spPr bwMode="auto">
          <a:xfrm flipH="1">
            <a:off x="7956550" y="2415696"/>
            <a:ext cx="754063" cy="1078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61885" name="Text Box 29"/>
          <p:cNvSpPr txBox="1">
            <a:spLocks noChangeArrowheads="1"/>
          </p:cNvSpPr>
          <p:nvPr/>
        </p:nvSpPr>
        <p:spPr bwMode="auto">
          <a:xfrm>
            <a:off x="8710614" y="6005234"/>
            <a:ext cx="1672253" cy="76264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b="1"/>
              <a:t>Апшероно-</a:t>
            </a:r>
          </a:p>
          <a:p>
            <a:pPr>
              <a:lnSpc>
                <a:spcPct val="80000"/>
              </a:lnSpc>
            </a:pPr>
            <a:r>
              <a:rPr lang="ru-RU" b="1"/>
              <a:t>Кобыстанский </a:t>
            </a:r>
          </a:p>
          <a:p>
            <a:pPr>
              <a:lnSpc>
                <a:spcPct val="80000"/>
              </a:lnSpc>
            </a:pPr>
            <a:r>
              <a:rPr lang="ru-RU" b="1"/>
              <a:t>прогиб</a:t>
            </a:r>
          </a:p>
        </p:txBody>
      </p:sp>
      <p:sp>
        <p:nvSpPr>
          <p:cNvPr id="761886" name="Line 30"/>
          <p:cNvSpPr>
            <a:spLocks noChangeShapeType="1"/>
          </p:cNvSpPr>
          <p:nvPr/>
        </p:nvSpPr>
        <p:spPr bwMode="auto">
          <a:xfrm flipH="1" flipV="1">
            <a:off x="9850439" y="5267046"/>
            <a:ext cx="141287" cy="876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61887" name="Text Box 31"/>
          <p:cNvSpPr txBox="1">
            <a:spLocks noChangeArrowheads="1"/>
          </p:cNvSpPr>
          <p:nvPr/>
        </p:nvSpPr>
        <p:spPr bwMode="auto">
          <a:xfrm>
            <a:off x="5203826" y="4903508"/>
            <a:ext cx="1753685" cy="2986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ru-RU" b="1"/>
              <a:t>Малый   Кавказ</a:t>
            </a:r>
          </a:p>
        </p:txBody>
      </p:sp>
      <p:sp>
        <p:nvSpPr>
          <p:cNvPr id="761888" name="Text Box 32"/>
          <p:cNvSpPr txBox="1">
            <a:spLocks noChangeArrowheads="1"/>
          </p:cNvSpPr>
          <p:nvPr/>
        </p:nvSpPr>
        <p:spPr bwMode="auto">
          <a:xfrm rot="1742344">
            <a:off x="7130845" y="3745999"/>
            <a:ext cx="1756186" cy="4925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ru-RU">
                <a:solidFill>
                  <a:schemeClr val="bg1"/>
                </a:solidFill>
              </a:rPr>
              <a:t>Поднятие </a:t>
            </a:r>
          </a:p>
          <a:p>
            <a:pPr>
              <a:lnSpc>
                <a:spcPct val="70000"/>
              </a:lnSpc>
            </a:pPr>
            <a:r>
              <a:rPr lang="ru-RU">
                <a:solidFill>
                  <a:schemeClr val="bg1"/>
                </a:solidFill>
              </a:rPr>
              <a:t>Главного хребта</a:t>
            </a:r>
          </a:p>
        </p:txBody>
      </p:sp>
      <p:sp>
        <p:nvSpPr>
          <p:cNvPr id="761889" name="Text Box 33"/>
          <p:cNvSpPr txBox="1">
            <a:spLocks noChangeArrowheads="1"/>
          </p:cNvSpPr>
          <p:nvPr/>
        </p:nvSpPr>
        <p:spPr bwMode="auto">
          <a:xfrm>
            <a:off x="6526213" y="5346422"/>
            <a:ext cx="1158330" cy="7626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b="1"/>
              <a:t>Поднятие</a:t>
            </a:r>
          </a:p>
          <a:p>
            <a:pPr>
              <a:lnSpc>
                <a:spcPct val="80000"/>
              </a:lnSpc>
            </a:pPr>
            <a:r>
              <a:rPr lang="ru-RU" b="1"/>
              <a:t>Бокового</a:t>
            </a:r>
          </a:p>
          <a:p>
            <a:pPr>
              <a:lnSpc>
                <a:spcPct val="80000"/>
              </a:lnSpc>
            </a:pPr>
            <a:r>
              <a:rPr lang="ru-RU" b="1"/>
              <a:t>хребта</a:t>
            </a:r>
          </a:p>
        </p:txBody>
      </p:sp>
      <p:sp>
        <p:nvSpPr>
          <p:cNvPr id="761890" name="Line 34"/>
          <p:cNvSpPr>
            <a:spLocks noChangeShapeType="1"/>
          </p:cNvSpPr>
          <p:nvPr/>
        </p:nvSpPr>
        <p:spPr bwMode="auto">
          <a:xfrm flipV="1">
            <a:off x="7248525" y="4133572"/>
            <a:ext cx="488950" cy="1247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66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t="4586" r="1181"/>
          <a:stretch/>
        </p:blipFill>
        <p:spPr bwMode="auto">
          <a:xfrm>
            <a:off x="1524001" y="754513"/>
            <a:ext cx="9296399" cy="60679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41930" y="128270"/>
            <a:ext cx="9144000" cy="58382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Большой Кавказ</a:t>
            </a:r>
          </a:p>
        </p:txBody>
      </p:sp>
      <p:sp>
        <p:nvSpPr>
          <p:cNvPr id="753669" name="Oval 5"/>
          <p:cNvSpPr>
            <a:spLocks noChangeArrowheads="1"/>
          </p:cNvSpPr>
          <p:nvPr/>
        </p:nvSpPr>
        <p:spPr bwMode="auto">
          <a:xfrm rot="1457062">
            <a:off x="1165226" y="2499678"/>
            <a:ext cx="10082213" cy="1547812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53679" name="Text Box 15"/>
          <p:cNvSpPr txBox="1">
            <a:spLocks noChangeArrowheads="1"/>
          </p:cNvSpPr>
          <p:nvPr/>
        </p:nvSpPr>
        <p:spPr bwMode="auto">
          <a:xfrm>
            <a:off x="3655872" y="679188"/>
            <a:ext cx="8435340" cy="762645"/>
          </a:xfrm>
          <a:prstGeom prst="rect">
            <a:avLst/>
          </a:prstGeom>
          <a:solidFill>
            <a:srgbClr val="FFC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dirty="0"/>
              <a:t>Большой Кавказ – несколько параллельных друг другу хребтов. Центральное положение занимает Главный, или Водораздельный, хребет. Он делит Большой Кавказ на две части – широкий северный </a:t>
            </a:r>
            <a:r>
              <a:rPr lang="en-US" dirty="0"/>
              <a:t>(</a:t>
            </a:r>
            <a:r>
              <a:rPr lang="ru-RU" dirty="0"/>
              <a:t>СВ) склон и узкий южный (ЮЗ) склон. </a:t>
            </a:r>
          </a:p>
        </p:txBody>
      </p:sp>
      <p:sp>
        <p:nvSpPr>
          <p:cNvPr id="753680" name="Text Box 16"/>
          <p:cNvSpPr txBox="1">
            <a:spLocks noChangeArrowheads="1"/>
          </p:cNvSpPr>
          <p:nvPr/>
        </p:nvSpPr>
        <p:spPr bwMode="auto">
          <a:xfrm>
            <a:off x="7969941" y="5582829"/>
            <a:ext cx="4084637" cy="12058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dirty="0"/>
              <a:t>На южном склоне Большого Кавказа расположены сравнительно короткие поднятия, простирание которых почти параллельно Главному хребту.</a:t>
            </a:r>
          </a:p>
        </p:txBody>
      </p:sp>
      <p:sp>
        <p:nvSpPr>
          <p:cNvPr id="753681" name="Text Box 17"/>
          <p:cNvSpPr txBox="1">
            <a:spLocks noChangeArrowheads="1"/>
          </p:cNvSpPr>
          <p:nvPr/>
        </p:nvSpPr>
        <p:spPr bwMode="auto">
          <a:xfrm>
            <a:off x="7141406" y="1517158"/>
            <a:ext cx="4913172" cy="1205843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dirty="0"/>
              <a:t>Севернее Главного хребта протягивается Боковой (Передовой), Скалистый, Пастбищный и Лесистый хребты, характеризующиеся пологими северными и обрывистыми южными склонами (</a:t>
            </a:r>
            <a:r>
              <a:rPr lang="ru-RU" dirty="0" err="1"/>
              <a:t>куэсты</a:t>
            </a:r>
            <a:r>
              <a:rPr lang="ru-RU" dirty="0"/>
              <a:t>). </a:t>
            </a:r>
          </a:p>
        </p:txBody>
      </p:sp>
      <p:pic>
        <p:nvPicPr>
          <p:cNvPr id="753687" name="Picture 23" descr="Картинки по запросу геология Кавказ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50" y="4765676"/>
            <a:ext cx="5334000" cy="1990725"/>
          </a:xfrm>
          <a:prstGeom prst="rect">
            <a:avLst/>
          </a:prstGeom>
          <a:noFill/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681037" y="4074360"/>
            <a:ext cx="5464728" cy="1089026"/>
            <a:chOff x="6423" y="2591"/>
            <a:chExt cx="5228" cy="686"/>
          </a:xfrm>
          <a:solidFill>
            <a:schemeClr val="bg1"/>
          </a:solidFill>
        </p:grpSpPr>
        <p:sp>
          <p:nvSpPr>
            <p:cNvPr id="753698" name="Rectangle 34"/>
            <p:cNvSpPr>
              <a:spLocks noChangeArrowheads="1"/>
            </p:cNvSpPr>
            <p:nvPr/>
          </p:nvSpPr>
          <p:spPr bwMode="auto">
            <a:xfrm flipH="1">
              <a:off x="6712" y="2591"/>
              <a:ext cx="2108" cy="5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highlight>
                    <a:srgbClr val="FFFF00"/>
                  </a:highlight>
                </a:rPr>
                <a:t>Северо-Кавказская моноклиналь</a:t>
              </a:r>
            </a:p>
            <a:p>
              <a:pPr algn="ctr"/>
              <a:r>
                <a:rPr lang="ru-RU" sz="1600" b="1" dirty="0">
                  <a:highlight>
                    <a:srgbClr val="FFFF00"/>
                  </a:highlight>
                </a:rPr>
                <a:t>квесты (</a:t>
              </a:r>
              <a:r>
                <a:rPr lang="ru-RU" sz="1600" b="1" dirty="0" err="1">
                  <a:highlight>
                    <a:srgbClr val="FFFF00"/>
                  </a:highlight>
                </a:rPr>
                <a:t>куэсты</a:t>
              </a:r>
              <a:r>
                <a:rPr lang="ru-RU" sz="1600" b="1" dirty="0">
                  <a:highlight>
                    <a:srgbClr val="FFFF00"/>
                  </a:highlight>
                </a:rPr>
                <a:t>)</a:t>
              </a:r>
            </a:p>
          </p:txBody>
        </p:sp>
        <p:sp>
          <p:nvSpPr>
            <p:cNvPr id="753696" name="Text Box 32"/>
            <p:cNvSpPr txBox="1">
              <a:spLocks noChangeArrowheads="1"/>
            </p:cNvSpPr>
            <p:nvPr/>
          </p:nvSpPr>
          <p:spPr bwMode="auto">
            <a:xfrm flipH="1">
              <a:off x="6423" y="3031"/>
              <a:ext cx="268" cy="233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dirty="0"/>
                <a:t>С</a:t>
              </a:r>
            </a:p>
          </p:txBody>
        </p:sp>
        <p:sp>
          <p:nvSpPr>
            <p:cNvPr id="753697" name="Text Box 33"/>
            <p:cNvSpPr txBox="1">
              <a:spLocks noChangeArrowheads="1"/>
            </p:cNvSpPr>
            <p:nvPr/>
          </p:nvSpPr>
          <p:spPr bwMode="auto">
            <a:xfrm flipH="1">
              <a:off x="11280" y="3044"/>
              <a:ext cx="371" cy="233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dirty="0"/>
                <a:t>Ю</a:t>
              </a:r>
            </a:p>
          </p:txBody>
        </p:sp>
        <p:sp>
          <p:nvSpPr>
            <p:cNvPr id="753695" name="Freeform 31"/>
            <p:cNvSpPr>
              <a:spLocks/>
            </p:cNvSpPr>
            <p:nvPr/>
          </p:nvSpPr>
          <p:spPr bwMode="auto">
            <a:xfrm flipH="1">
              <a:off x="6956" y="3105"/>
              <a:ext cx="1771" cy="140"/>
            </a:xfrm>
            <a:custGeom>
              <a:avLst/>
              <a:gdLst/>
              <a:ahLst/>
              <a:cxnLst>
                <a:cxn ang="0">
                  <a:pos x="0" y="196"/>
                </a:cxn>
                <a:cxn ang="0">
                  <a:pos x="239" y="255"/>
                </a:cxn>
                <a:cxn ang="0">
                  <a:pos x="337" y="285"/>
                </a:cxn>
                <a:cxn ang="0">
                  <a:pos x="505" y="5"/>
                </a:cxn>
                <a:cxn ang="0">
                  <a:pos x="1222" y="255"/>
                </a:cxn>
                <a:cxn ang="0">
                  <a:pos x="1377" y="34"/>
                </a:cxn>
                <a:cxn ang="0">
                  <a:pos x="1601" y="93"/>
                </a:cxn>
                <a:cxn ang="0">
                  <a:pos x="2206" y="285"/>
                </a:cxn>
              </a:cxnLst>
              <a:rect l="0" t="0" r="r" b="b"/>
              <a:pathLst>
                <a:path w="2206" h="288">
                  <a:moveTo>
                    <a:pt x="0" y="196"/>
                  </a:moveTo>
                  <a:cubicBezTo>
                    <a:pt x="80" y="208"/>
                    <a:pt x="159" y="242"/>
                    <a:pt x="239" y="255"/>
                  </a:cubicBezTo>
                  <a:cubicBezTo>
                    <a:pt x="252" y="260"/>
                    <a:pt x="328" y="288"/>
                    <a:pt x="337" y="285"/>
                  </a:cubicBezTo>
                  <a:cubicBezTo>
                    <a:pt x="367" y="246"/>
                    <a:pt x="461" y="47"/>
                    <a:pt x="505" y="5"/>
                  </a:cubicBezTo>
                  <a:cubicBezTo>
                    <a:pt x="652" y="0"/>
                    <a:pt x="1063" y="253"/>
                    <a:pt x="1222" y="255"/>
                  </a:cubicBezTo>
                  <a:cubicBezTo>
                    <a:pt x="1262" y="224"/>
                    <a:pt x="1314" y="61"/>
                    <a:pt x="1377" y="34"/>
                  </a:cubicBezTo>
                  <a:cubicBezTo>
                    <a:pt x="1458" y="47"/>
                    <a:pt x="1523" y="73"/>
                    <a:pt x="1601" y="93"/>
                  </a:cubicBezTo>
                  <a:cubicBezTo>
                    <a:pt x="1739" y="135"/>
                    <a:pt x="2105" y="253"/>
                    <a:pt x="2206" y="285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>
                <a:noFill/>
              </a:endParaRPr>
            </a:p>
          </p:txBody>
        </p:sp>
      </p:grpSp>
      <p:sp>
        <p:nvSpPr>
          <p:cNvPr id="753699" name="Oval 35"/>
          <p:cNvSpPr>
            <a:spLocks noChangeArrowheads="1"/>
          </p:cNvSpPr>
          <p:nvPr/>
        </p:nvSpPr>
        <p:spPr bwMode="auto">
          <a:xfrm>
            <a:off x="5175250" y="4587119"/>
            <a:ext cx="711200" cy="1447800"/>
          </a:xfrm>
          <a:prstGeom prst="ellipse">
            <a:avLst/>
          </a:prstGeom>
          <a:noFill/>
          <a:ln w="57150" algn="ctr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E37843-3CE2-4DB9-86F2-0F2771E69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147" y="1334830"/>
            <a:ext cx="8486368" cy="3731075"/>
          </a:xfrm>
          <a:prstGeom prst="rect">
            <a:avLst/>
          </a:prstGeom>
        </p:spPr>
      </p:pic>
      <p:sp>
        <p:nvSpPr>
          <p:cNvPr id="753683" name="AutoShape 19"/>
          <p:cNvSpPr>
            <a:spLocks noChangeArrowheads="1"/>
          </p:cNvSpPr>
          <p:nvPr/>
        </p:nvSpPr>
        <p:spPr bwMode="auto">
          <a:xfrm>
            <a:off x="6489700" y="3366453"/>
            <a:ext cx="152400" cy="1524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53684" name="Text Box 20"/>
          <p:cNvSpPr txBox="1">
            <a:spLocks noChangeArrowheads="1"/>
          </p:cNvSpPr>
          <p:nvPr/>
        </p:nvSpPr>
        <p:spPr bwMode="auto">
          <a:xfrm>
            <a:off x="6230939" y="3447415"/>
            <a:ext cx="86433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Казбек</a:t>
            </a:r>
          </a:p>
        </p:txBody>
      </p:sp>
      <p:sp>
        <p:nvSpPr>
          <p:cNvPr id="753685" name="Text Box 21"/>
          <p:cNvSpPr txBox="1">
            <a:spLocks noChangeArrowheads="1"/>
          </p:cNvSpPr>
          <p:nvPr/>
        </p:nvSpPr>
        <p:spPr bwMode="auto">
          <a:xfrm>
            <a:off x="4740275" y="3147378"/>
            <a:ext cx="86498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 err="1"/>
              <a:t>Эьбрус</a:t>
            </a:r>
            <a:endParaRPr lang="ru-RU" dirty="0"/>
          </a:p>
        </p:txBody>
      </p:sp>
      <p:sp>
        <p:nvSpPr>
          <p:cNvPr id="753686" name="AutoShape 22"/>
          <p:cNvSpPr>
            <a:spLocks noChangeArrowheads="1"/>
          </p:cNvSpPr>
          <p:nvPr/>
        </p:nvSpPr>
        <p:spPr bwMode="auto">
          <a:xfrm>
            <a:off x="5062538" y="2939415"/>
            <a:ext cx="152400" cy="1524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3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53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680" grpId="0" animBg="1"/>
      <p:bldP spid="753681" grpId="0" animBg="1"/>
      <p:bldP spid="75369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71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r="1404"/>
          <a:stretch/>
        </p:blipFill>
        <p:spPr bwMode="auto">
          <a:xfrm>
            <a:off x="1524002" y="477333"/>
            <a:ext cx="9275378" cy="6359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55747" name="AutoShape 35"/>
          <p:cNvSpPr>
            <a:spLocks noChangeArrowheads="1"/>
          </p:cNvSpPr>
          <p:nvPr/>
        </p:nvSpPr>
        <p:spPr bwMode="auto">
          <a:xfrm>
            <a:off x="6489700" y="3323720"/>
            <a:ext cx="152400" cy="1524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5748" name="Text Box 36"/>
          <p:cNvSpPr txBox="1">
            <a:spLocks noChangeArrowheads="1"/>
          </p:cNvSpPr>
          <p:nvPr/>
        </p:nvSpPr>
        <p:spPr bwMode="auto">
          <a:xfrm>
            <a:off x="6230939" y="3404682"/>
            <a:ext cx="86344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Казбек</a:t>
            </a:r>
          </a:p>
        </p:txBody>
      </p:sp>
      <p:sp>
        <p:nvSpPr>
          <p:cNvPr id="755749" name="Text Box 37"/>
          <p:cNvSpPr txBox="1">
            <a:spLocks noChangeArrowheads="1"/>
          </p:cNvSpPr>
          <p:nvPr/>
        </p:nvSpPr>
        <p:spPr bwMode="auto">
          <a:xfrm>
            <a:off x="4740276" y="3104645"/>
            <a:ext cx="86754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Эьбрус</a:t>
            </a:r>
          </a:p>
        </p:txBody>
      </p:sp>
      <p:sp>
        <p:nvSpPr>
          <p:cNvPr id="755750" name="AutoShape 38"/>
          <p:cNvSpPr>
            <a:spLocks noChangeArrowheads="1"/>
          </p:cNvSpPr>
          <p:nvPr/>
        </p:nvSpPr>
        <p:spPr bwMode="auto">
          <a:xfrm>
            <a:off x="5062538" y="2896682"/>
            <a:ext cx="152400" cy="1524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-17960"/>
            <a:ext cx="9072563" cy="489808"/>
          </a:xfrm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rgbClr val="FFC000"/>
                </a:solidFill>
              </a:rPr>
              <a:t>Предкавказский</a:t>
            </a:r>
            <a:r>
              <a:rPr lang="ru-RU" sz="2400" b="1" dirty="0">
                <a:solidFill>
                  <a:srgbClr val="FFC000"/>
                </a:solidFill>
              </a:rPr>
              <a:t> краевой прогиб</a:t>
            </a:r>
          </a:p>
        </p:txBody>
      </p:sp>
      <p:sp>
        <p:nvSpPr>
          <p:cNvPr id="755716" name="Oval 4"/>
          <p:cNvSpPr>
            <a:spLocks noChangeArrowheads="1"/>
          </p:cNvSpPr>
          <p:nvPr/>
        </p:nvSpPr>
        <p:spPr bwMode="auto">
          <a:xfrm rot="1056545">
            <a:off x="1771650" y="1201233"/>
            <a:ext cx="7094538" cy="1446213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5717" name="Freeform 5"/>
          <p:cNvSpPr>
            <a:spLocks/>
          </p:cNvSpPr>
          <p:nvPr/>
        </p:nvSpPr>
        <p:spPr bwMode="auto">
          <a:xfrm>
            <a:off x="1746251" y="1347283"/>
            <a:ext cx="8431213" cy="3546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9" y="113"/>
              </a:cxn>
              <a:cxn ang="0">
                <a:pos x="562" y="281"/>
              </a:cxn>
              <a:cxn ang="0">
                <a:pos x="815" y="436"/>
              </a:cxn>
              <a:cxn ang="0">
                <a:pos x="970" y="534"/>
              </a:cxn>
              <a:cxn ang="0">
                <a:pos x="1419" y="787"/>
              </a:cxn>
              <a:cxn ang="0">
                <a:pos x="1560" y="857"/>
              </a:cxn>
              <a:cxn ang="0">
                <a:pos x="2052" y="1054"/>
              </a:cxn>
              <a:cxn ang="0">
                <a:pos x="2361" y="1124"/>
              </a:cxn>
              <a:cxn ang="0">
                <a:pos x="2965" y="1265"/>
              </a:cxn>
              <a:cxn ang="0">
                <a:pos x="3204" y="1335"/>
              </a:cxn>
              <a:cxn ang="0">
                <a:pos x="3428" y="1405"/>
              </a:cxn>
              <a:cxn ang="0">
                <a:pos x="3653" y="1504"/>
              </a:cxn>
              <a:cxn ang="0">
                <a:pos x="3934" y="1658"/>
              </a:cxn>
              <a:cxn ang="0">
                <a:pos x="4356" y="1869"/>
              </a:cxn>
              <a:cxn ang="0">
                <a:pos x="4665" y="2037"/>
              </a:cxn>
              <a:cxn ang="0">
                <a:pos x="4847" y="2108"/>
              </a:cxn>
              <a:cxn ang="0">
                <a:pos x="4988" y="2150"/>
              </a:cxn>
              <a:cxn ang="0">
                <a:pos x="5311" y="2234"/>
              </a:cxn>
            </a:cxnLst>
            <a:rect l="0" t="0" r="r" b="b"/>
            <a:pathLst>
              <a:path w="5311" h="2234">
                <a:moveTo>
                  <a:pt x="0" y="0"/>
                </a:moveTo>
                <a:cubicBezTo>
                  <a:pt x="40" y="19"/>
                  <a:pt x="145" y="66"/>
                  <a:pt x="239" y="113"/>
                </a:cubicBezTo>
                <a:cubicBezTo>
                  <a:pt x="338" y="186"/>
                  <a:pt x="462" y="208"/>
                  <a:pt x="562" y="281"/>
                </a:cubicBezTo>
                <a:cubicBezTo>
                  <a:pt x="658" y="335"/>
                  <a:pt x="747" y="394"/>
                  <a:pt x="815" y="436"/>
                </a:cubicBezTo>
                <a:cubicBezTo>
                  <a:pt x="870" y="474"/>
                  <a:pt x="912" y="505"/>
                  <a:pt x="970" y="534"/>
                </a:cubicBezTo>
                <a:cubicBezTo>
                  <a:pt x="1071" y="592"/>
                  <a:pt x="1321" y="733"/>
                  <a:pt x="1419" y="787"/>
                </a:cubicBezTo>
                <a:cubicBezTo>
                  <a:pt x="1462" y="829"/>
                  <a:pt x="1506" y="830"/>
                  <a:pt x="1560" y="857"/>
                </a:cubicBezTo>
                <a:cubicBezTo>
                  <a:pt x="1666" y="902"/>
                  <a:pt x="1918" y="1010"/>
                  <a:pt x="2052" y="1054"/>
                </a:cubicBezTo>
                <a:cubicBezTo>
                  <a:pt x="2151" y="1094"/>
                  <a:pt x="2255" y="1111"/>
                  <a:pt x="2361" y="1124"/>
                </a:cubicBezTo>
                <a:cubicBezTo>
                  <a:pt x="2561" y="1174"/>
                  <a:pt x="2762" y="1232"/>
                  <a:pt x="2965" y="1265"/>
                </a:cubicBezTo>
                <a:cubicBezTo>
                  <a:pt x="3053" y="1294"/>
                  <a:pt x="3111" y="1322"/>
                  <a:pt x="3204" y="1335"/>
                </a:cubicBezTo>
                <a:cubicBezTo>
                  <a:pt x="3352" y="1391"/>
                  <a:pt x="3277" y="1367"/>
                  <a:pt x="3428" y="1405"/>
                </a:cubicBezTo>
                <a:cubicBezTo>
                  <a:pt x="3484" y="1419"/>
                  <a:pt x="3603" y="1482"/>
                  <a:pt x="3653" y="1504"/>
                </a:cubicBezTo>
                <a:cubicBezTo>
                  <a:pt x="3737" y="1546"/>
                  <a:pt x="3800" y="1590"/>
                  <a:pt x="3934" y="1658"/>
                </a:cubicBezTo>
                <a:cubicBezTo>
                  <a:pt x="4071" y="1734"/>
                  <a:pt x="4215" y="1799"/>
                  <a:pt x="4356" y="1869"/>
                </a:cubicBezTo>
                <a:cubicBezTo>
                  <a:pt x="4462" y="1922"/>
                  <a:pt x="4549" y="2009"/>
                  <a:pt x="4665" y="2037"/>
                </a:cubicBezTo>
                <a:cubicBezTo>
                  <a:pt x="4724" y="2076"/>
                  <a:pt x="4778" y="2094"/>
                  <a:pt x="4847" y="2108"/>
                </a:cubicBezTo>
                <a:cubicBezTo>
                  <a:pt x="4924" y="2159"/>
                  <a:pt x="4858" y="2124"/>
                  <a:pt x="4988" y="2150"/>
                </a:cubicBezTo>
                <a:cubicBezTo>
                  <a:pt x="5097" y="2172"/>
                  <a:pt x="5201" y="2234"/>
                  <a:pt x="5311" y="2234"/>
                </a:cubicBezTo>
              </a:path>
            </a:pathLst>
          </a:custGeom>
          <a:noFill/>
          <a:ln w="190500" cap="flat" cmpd="sng">
            <a:solidFill>
              <a:srgbClr val="9900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5728" name="Text Box 16"/>
          <p:cNvSpPr txBox="1">
            <a:spLocks noChangeArrowheads="1"/>
          </p:cNvSpPr>
          <p:nvPr/>
        </p:nvSpPr>
        <p:spPr bwMode="auto">
          <a:xfrm>
            <a:off x="314966" y="4715254"/>
            <a:ext cx="8093928" cy="206210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Прогибы выполнены мощными глинистыми толщами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Pg</a:t>
            </a:r>
            <a:r>
              <a:rPr kumimoji="0" lang="en-US" sz="2000" b="1" i="0" u="none" strike="noStrike" kern="1200" cap="none" spc="0" normalizeH="0" baseline="-8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sz="2000" b="1" i="0" u="none" strike="noStrike" kern="1200" cap="none" spc="0" normalizeH="0" baseline="-8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2000" b="1" i="0" u="none" strike="noStrike" kern="1200" cap="none" spc="0" normalizeH="0" baseline="18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ru-RU" sz="2000" b="1" i="0" u="none" strike="noStrike" kern="1200" cap="none" spc="0" normalizeH="0" baseline="18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(майкопская серия)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молассами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sz="2000" b="1" i="0" u="none" strike="noStrike" kern="1200" cap="none" spc="0" normalizeH="0" baseline="-8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ru-RU" sz="2000" b="1" i="0" u="none" strike="noStrike" kern="1200" cap="none" spc="0" normalizeH="0" baseline="18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sz="2000" b="1" i="0" u="none" strike="noStrike" kern="1200" cap="none" spc="0" normalizeH="0" baseline="-8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Пологие северные крылья прогибов наложены на южные части Скифской плиты, а более узкие и крутые южные крылья – на северные части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Mz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ru-RU" sz="2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го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Большого Кавказа.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Мощность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Mz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Kz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комплекса в осевых частях прогибов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—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15км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933576" y="699582"/>
            <a:ext cx="2519363" cy="1087438"/>
            <a:chOff x="258" y="828"/>
            <a:chExt cx="1587" cy="685"/>
          </a:xfrm>
        </p:grpSpPr>
        <p:sp>
          <p:nvSpPr>
            <p:cNvPr id="755722" name="Oval 10"/>
            <p:cNvSpPr>
              <a:spLocks noChangeArrowheads="1"/>
            </p:cNvSpPr>
            <p:nvPr/>
          </p:nvSpPr>
          <p:spPr bwMode="auto">
            <a:xfrm rot="1291116">
              <a:off x="258" y="828"/>
              <a:ext cx="1587" cy="685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76200" algn="ctr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5729" name="Text Box 17"/>
            <p:cNvSpPr txBox="1">
              <a:spLocks noChangeArrowheads="1"/>
            </p:cNvSpPr>
            <p:nvPr/>
          </p:nvSpPr>
          <p:spPr bwMode="auto">
            <a:xfrm>
              <a:off x="501" y="855"/>
              <a:ext cx="839" cy="4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Индоло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Кубанская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впадина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503863" y="1779082"/>
            <a:ext cx="2984500" cy="1335088"/>
            <a:chOff x="2507" y="1508"/>
            <a:chExt cx="1880" cy="841"/>
          </a:xfrm>
        </p:grpSpPr>
        <p:sp>
          <p:nvSpPr>
            <p:cNvPr id="755724" name="Oval 12"/>
            <p:cNvSpPr>
              <a:spLocks noChangeArrowheads="1"/>
            </p:cNvSpPr>
            <p:nvPr/>
          </p:nvSpPr>
          <p:spPr bwMode="auto">
            <a:xfrm rot="1291116">
              <a:off x="2507" y="1508"/>
              <a:ext cx="1880" cy="841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76200" algn="ctr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5731" name="Text Box 19"/>
            <p:cNvSpPr txBox="1">
              <a:spLocks noChangeArrowheads="1"/>
            </p:cNvSpPr>
            <p:nvPr/>
          </p:nvSpPr>
          <p:spPr bwMode="auto">
            <a:xfrm>
              <a:off x="2824" y="1614"/>
              <a:ext cx="926" cy="4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6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Терско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  <a:p>
              <a:pPr marL="0" marR="0" lvl="0" indent="0" algn="l" defTabSz="914400" rtl="0" eaLnBrk="1" fontAlgn="auto" latinLnBrk="0" hangingPunct="1">
                <a:lnSpc>
                  <a:spcPct val="6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Каспийская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6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впадина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867150" y="1085346"/>
            <a:ext cx="2109788" cy="1392237"/>
            <a:chOff x="1476" y="1071"/>
            <a:chExt cx="1329" cy="877"/>
          </a:xfrm>
        </p:grpSpPr>
        <p:sp>
          <p:nvSpPr>
            <p:cNvPr id="755723" name="Oval 11"/>
            <p:cNvSpPr>
              <a:spLocks noChangeArrowheads="1"/>
            </p:cNvSpPr>
            <p:nvPr/>
          </p:nvSpPr>
          <p:spPr bwMode="auto">
            <a:xfrm rot="1291116">
              <a:off x="1476" y="1071"/>
              <a:ext cx="1329" cy="877"/>
            </a:xfrm>
            <a:prstGeom prst="ellipse">
              <a:avLst/>
            </a:prstGeom>
            <a:solidFill>
              <a:srgbClr val="FF6600">
                <a:alpha val="50000"/>
              </a:srgbClr>
            </a:solidFill>
            <a:ln w="76200" algn="ctr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5733" name="Text Box 21"/>
            <p:cNvSpPr txBox="1">
              <a:spLocks noChangeArrowheads="1"/>
            </p:cNvSpPr>
            <p:nvPr/>
          </p:nvSpPr>
          <p:spPr bwMode="auto">
            <a:xfrm>
              <a:off x="1506" y="1326"/>
              <a:ext cx="1125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Ставропольское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поднятие</a:t>
              </a: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6338888" y="2617282"/>
            <a:ext cx="925512" cy="260350"/>
            <a:chOff x="3033" y="2036"/>
            <a:chExt cx="583" cy="164"/>
          </a:xfrm>
        </p:grpSpPr>
        <p:sp>
          <p:nvSpPr>
            <p:cNvPr id="755735" name="Freeform 23"/>
            <p:cNvSpPr>
              <a:spLocks/>
            </p:cNvSpPr>
            <p:nvPr/>
          </p:nvSpPr>
          <p:spPr bwMode="auto">
            <a:xfrm>
              <a:off x="3033" y="2036"/>
              <a:ext cx="538" cy="4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86" y="2"/>
                </a:cxn>
                <a:cxn ang="0">
                  <a:pos x="337" y="9"/>
                </a:cxn>
                <a:cxn ang="0">
                  <a:pos x="462" y="30"/>
                </a:cxn>
                <a:cxn ang="0">
                  <a:pos x="538" y="41"/>
                </a:cxn>
              </a:cxnLst>
              <a:rect l="0" t="0" r="r" b="b"/>
              <a:pathLst>
                <a:path w="538" h="41">
                  <a:moveTo>
                    <a:pt x="0" y="18"/>
                  </a:moveTo>
                  <a:cubicBezTo>
                    <a:pt x="50" y="20"/>
                    <a:pt x="136" y="0"/>
                    <a:pt x="186" y="2"/>
                  </a:cubicBezTo>
                  <a:cubicBezTo>
                    <a:pt x="238" y="1"/>
                    <a:pt x="291" y="4"/>
                    <a:pt x="337" y="9"/>
                  </a:cubicBezTo>
                  <a:cubicBezTo>
                    <a:pt x="383" y="14"/>
                    <a:pt x="429" y="25"/>
                    <a:pt x="462" y="30"/>
                  </a:cubicBezTo>
                  <a:cubicBezTo>
                    <a:pt x="477" y="30"/>
                    <a:pt x="538" y="41"/>
                    <a:pt x="538" y="41"/>
                  </a:cubicBezTo>
                </a:path>
              </a:pathLst>
            </a:custGeom>
            <a:noFill/>
            <a:ln w="76200" cap="flat" cmpd="sng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5736" name="Freeform 24"/>
            <p:cNvSpPr>
              <a:spLocks/>
            </p:cNvSpPr>
            <p:nvPr/>
          </p:nvSpPr>
          <p:spPr bwMode="auto">
            <a:xfrm>
              <a:off x="3280" y="2166"/>
              <a:ext cx="336" cy="3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09" y="0"/>
                </a:cxn>
                <a:cxn ang="0">
                  <a:pos x="211" y="13"/>
                </a:cxn>
                <a:cxn ang="0">
                  <a:pos x="336" y="34"/>
                </a:cxn>
              </a:cxnLst>
              <a:rect l="0" t="0" r="r" b="b"/>
              <a:pathLst>
                <a:path w="336" h="34">
                  <a:moveTo>
                    <a:pt x="0" y="16"/>
                  </a:moveTo>
                  <a:cubicBezTo>
                    <a:pt x="23" y="15"/>
                    <a:pt x="74" y="0"/>
                    <a:pt x="109" y="0"/>
                  </a:cubicBezTo>
                  <a:cubicBezTo>
                    <a:pt x="144" y="0"/>
                    <a:pt x="173" y="7"/>
                    <a:pt x="211" y="13"/>
                  </a:cubicBezTo>
                  <a:cubicBezTo>
                    <a:pt x="249" y="19"/>
                    <a:pt x="303" y="29"/>
                    <a:pt x="336" y="34"/>
                  </a:cubicBezTo>
                </a:path>
              </a:pathLst>
            </a:custGeom>
            <a:noFill/>
            <a:ln w="76200" cap="flat" cmpd="sng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53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5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5716" grpId="0" animBg="1"/>
      <p:bldP spid="7557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C988422-58BE-4F4F-A81B-4FEEB1E29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542" y="246612"/>
            <a:ext cx="9278916" cy="6364776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D5673722-7B2F-4060-9187-8AADEA7DC5B4}"/>
              </a:ext>
            </a:extLst>
          </p:cNvPr>
          <p:cNvGrpSpPr/>
          <p:nvPr/>
        </p:nvGrpSpPr>
        <p:grpSpPr>
          <a:xfrm>
            <a:off x="160893" y="4457700"/>
            <a:ext cx="5935107" cy="2240280"/>
            <a:chOff x="3112009" y="2068830"/>
            <a:chExt cx="5935107" cy="2240280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F601D25E-6853-4940-AA14-7605B6CBCF50}"/>
                </a:ext>
              </a:extLst>
            </p:cNvPr>
            <p:cNvGrpSpPr/>
            <p:nvPr/>
          </p:nvGrpSpPr>
          <p:grpSpPr>
            <a:xfrm>
              <a:off x="3112009" y="2068830"/>
              <a:ext cx="5929121" cy="2240280"/>
              <a:chOff x="3112009" y="2068830"/>
              <a:chExt cx="5929121" cy="224028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3F4CDDBF-5240-47D6-96FD-B4C341B9ED61}"/>
                  </a:ext>
                </a:extLst>
              </p:cNvPr>
              <p:cNvSpPr/>
              <p:nvPr/>
            </p:nvSpPr>
            <p:spPr>
              <a:xfrm>
                <a:off x="3177540" y="2068830"/>
                <a:ext cx="5863590" cy="22402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AB4679B-FB69-4176-871F-3C001A5605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9376" y="2712720"/>
                <a:ext cx="5413248" cy="1432560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64F8D11-F699-49E8-B98A-1B4F3E969218}"/>
                  </a:ext>
                </a:extLst>
              </p:cNvPr>
              <p:cNvSpPr txBox="1"/>
              <p:nvPr/>
            </p:nvSpPr>
            <p:spPr>
              <a:xfrm>
                <a:off x="4274821" y="2087225"/>
                <a:ext cx="13944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 err="1"/>
                  <a:t>Мегантиклинорий</a:t>
                </a:r>
                <a:r>
                  <a:rPr lang="ru-RU" sz="1200" dirty="0"/>
                  <a:t> Большого Кавказа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20399C-7006-4146-9EC5-50F425C416BF}"/>
                  </a:ext>
                </a:extLst>
              </p:cNvPr>
              <p:cNvSpPr txBox="1"/>
              <p:nvPr/>
            </p:nvSpPr>
            <p:spPr>
              <a:xfrm>
                <a:off x="6697980" y="2087225"/>
                <a:ext cx="15201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 err="1"/>
                  <a:t>Мегантиклинорий</a:t>
                </a:r>
                <a:r>
                  <a:rPr lang="ru-RU" sz="1200" dirty="0"/>
                  <a:t> Малого Кавказа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80C5CA-DFD3-4ED0-8900-BEBFE489DE33}"/>
                  </a:ext>
                </a:extLst>
              </p:cNvPr>
              <p:cNvSpPr txBox="1"/>
              <p:nvPr/>
            </p:nvSpPr>
            <p:spPr>
              <a:xfrm>
                <a:off x="5543550" y="2446138"/>
                <a:ext cx="1074420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100" dirty="0"/>
                  <a:t>Закавказские межгорные впадины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9E92AC-9855-467F-8A96-91D49324C95A}"/>
                  </a:ext>
                </a:extLst>
              </p:cNvPr>
              <p:cNvSpPr txBox="1"/>
              <p:nvPr/>
            </p:nvSpPr>
            <p:spPr>
              <a:xfrm>
                <a:off x="3112009" y="2087225"/>
                <a:ext cx="125425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/>
                  <a:t>Скифская плита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4F16F2-8763-4744-87AC-1A80C3FA74A8}"/>
                  </a:ext>
                </a:extLst>
              </p:cNvPr>
              <p:cNvSpPr txBox="1"/>
              <p:nvPr/>
            </p:nvSpPr>
            <p:spPr>
              <a:xfrm>
                <a:off x="3343275" y="2458016"/>
                <a:ext cx="125158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100" dirty="0" err="1"/>
                  <a:t>Предкавказский</a:t>
                </a:r>
                <a:r>
                  <a:rPr lang="ru-RU" sz="1100" dirty="0"/>
                  <a:t> краевой прогиб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C92C35-34CE-4887-B5C7-5B16917CDAB2}"/>
                  </a:ext>
                </a:extLst>
              </p:cNvPr>
              <p:cNvSpPr txBox="1"/>
              <p:nvPr/>
            </p:nvSpPr>
            <p:spPr>
              <a:xfrm>
                <a:off x="6697980" y="2469446"/>
                <a:ext cx="152019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100" dirty="0"/>
                  <a:t>Вулканические плато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20CD360-ED6F-41B0-ABEA-647121F3197D}"/>
                  </a:ext>
                </a:extLst>
              </p:cNvPr>
              <p:cNvSpPr txBox="1"/>
              <p:nvPr/>
            </p:nvSpPr>
            <p:spPr>
              <a:xfrm>
                <a:off x="7166969" y="2715250"/>
                <a:ext cx="5277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N—Q</a:t>
                </a:r>
                <a:endParaRPr lang="ru-RU" sz="1200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1EC151A-854F-4662-ADE2-8B72BF3E3973}"/>
                  </a:ext>
                </a:extLst>
              </p:cNvPr>
              <p:cNvSpPr txBox="1"/>
              <p:nvPr/>
            </p:nvSpPr>
            <p:spPr>
              <a:xfrm>
                <a:off x="5804894" y="3035081"/>
                <a:ext cx="5277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N—Q</a:t>
                </a:r>
                <a:endParaRPr lang="ru-RU" sz="12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C74F6D-DDAA-43F8-A7C3-847BFEA1425C}"/>
                  </a:ext>
                </a:extLst>
              </p:cNvPr>
              <p:cNvSpPr txBox="1"/>
              <p:nvPr/>
            </p:nvSpPr>
            <p:spPr>
              <a:xfrm>
                <a:off x="3677961" y="3052733"/>
                <a:ext cx="5277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N—Q</a:t>
                </a:r>
                <a:endParaRPr lang="ru-RU" sz="12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34A5AD-664D-47D4-830D-4DEFDC1E9848}"/>
                  </a:ext>
                </a:extLst>
              </p:cNvPr>
              <p:cNvSpPr txBox="1"/>
              <p:nvPr/>
            </p:nvSpPr>
            <p:spPr>
              <a:xfrm>
                <a:off x="3448028" y="3577560"/>
                <a:ext cx="5261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J—</a:t>
                </a:r>
                <a:r>
                  <a:rPr lang="en-US" sz="1200" dirty="0" err="1"/>
                  <a:t>Pg</a:t>
                </a:r>
                <a:endParaRPr lang="ru-RU" sz="1200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5BDDA67-BA38-432B-9561-0AC44B35E7CD}"/>
                  </a:ext>
                </a:extLst>
              </p:cNvPr>
              <p:cNvSpPr txBox="1"/>
              <p:nvPr/>
            </p:nvSpPr>
            <p:spPr>
              <a:xfrm>
                <a:off x="7166968" y="3423671"/>
                <a:ext cx="5261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J—</a:t>
                </a:r>
                <a:r>
                  <a:rPr lang="en-US" sz="1200" dirty="0" err="1"/>
                  <a:t>Pg</a:t>
                </a:r>
                <a:endParaRPr lang="ru-RU" sz="1200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0328773-55D6-4378-BCDB-E438FAD38AA2}"/>
                  </a:ext>
                </a:extLst>
              </p:cNvPr>
              <p:cNvSpPr txBox="1"/>
              <p:nvPr/>
            </p:nvSpPr>
            <p:spPr>
              <a:xfrm rot="16514208">
                <a:off x="4314946" y="3384392"/>
                <a:ext cx="5261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J—</a:t>
                </a:r>
                <a:r>
                  <a:rPr lang="en-US" sz="1200" dirty="0" err="1"/>
                  <a:t>Pg</a:t>
                </a:r>
                <a:endParaRPr lang="ru-RU" sz="1200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2D0EE89-60B9-49D1-8F0F-90D7C58E71E8}"/>
                  </a:ext>
                </a:extLst>
              </p:cNvPr>
              <p:cNvSpPr txBox="1"/>
              <p:nvPr/>
            </p:nvSpPr>
            <p:spPr>
              <a:xfrm rot="16514208">
                <a:off x="5200430" y="3457291"/>
                <a:ext cx="5261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J—</a:t>
                </a:r>
                <a:r>
                  <a:rPr lang="en-US" sz="1200" dirty="0" err="1"/>
                  <a:t>Pg</a:t>
                </a:r>
                <a:endParaRPr lang="ru-RU" sz="1200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A280F0-0E3A-406F-AAAF-000E7CE399E6}"/>
                  </a:ext>
                </a:extLst>
              </p:cNvPr>
              <p:cNvSpPr txBox="1"/>
              <p:nvPr/>
            </p:nvSpPr>
            <p:spPr>
              <a:xfrm>
                <a:off x="4673941" y="3412182"/>
                <a:ext cx="628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RF—PZ</a:t>
                </a:r>
                <a:endParaRPr lang="ru-RU" sz="1200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D06EF9-3D47-4B54-B9C6-1D2935CC7D22}"/>
                  </a:ext>
                </a:extLst>
              </p:cNvPr>
              <p:cNvSpPr txBox="1"/>
              <p:nvPr/>
            </p:nvSpPr>
            <p:spPr>
              <a:xfrm>
                <a:off x="7065144" y="3988445"/>
                <a:ext cx="628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RF—PZ</a:t>
                </a:r>
                <a:endParaRPr lang="ru-RU" sz="1200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521283D-1B28-408F-B5A6-A6110AC0D286}"/>
                  </a:ext>
                </a:extLst>
              </p:cNvPr>
              <p:cNvSpPr txBox="1"/>
              <p:nvPr/>
            </p:nvSpPr>
            <p:spPr>
              <a:xfrm>
                <a:off x="3577549" y="3973742"/>
                <a:ext cx="628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RF—PZ</a:t>
                </a:r>
                <a:endParaRPr lang="ru-RU" sz="1200" dirty="0"/>
              </a:p>
            </p:txBody>
          </p:sp>
          <p:sp>
            <p:nvSpPr>
              <p:cNvPr id="22" name="Полилиния: фигура 21">
                <a:extLst>
                  <a:ext uri="{FF2B5EF4-FFF2-40B4-BE49-F238E27FC236}">
                    <a16:creationId xmlns:a16="http://schemas.microsoft.com/office/drawing/2014/main" id="{B5758F15-9B27-457B-816D-0F35BD8F163D}"/>
                  </a:ext>
                </a:extLst>
              </p:cNvPr>
              <p:cNvSpPr/>
              <p:nvPr/>
            </p:nvSpPr>
            <p:spPr>
              <a:xfrm>
                <a:off x="3280410" y="3897630"/>
                <a:ext cx="1226120" cy="137160"/>
              </a:xfrm>
              <a:custGeom>
                <a:avLst/>
                <a:gdLst>
                  <a:gd name="connsiteX0" fmla="*/ 0 w 1226120"/>
                  <a:gd name="connsiteY0" fmla="*/ 0 h 137160"/>
                  <a:gd name="connsiteX1" fmla="*/ 262890 w 1226120"/>
                  <a:gd name="connsiteY1" fmla="*/ 57150 h 137160"/>
                  <a:gd name="connsiteX2" fmla="*/ 525780 w 1226120"/>
                  <a:gd name="connsiteY2" fmla="*/ 91440 h 137160"/>
                  <a:gd name="connsiteX3" fmla="*/ 742950 w 1226120"/>
                  <a:gd name="connsiteY3" fmla="*/ 114300 h 137160"/>
                  <a:gd name="connsiteX4" fmla="*/ 982980 w 1226120"/>
                  <a:gd name="connsiteY4" fmla="*/ 102870 h 137160"/>
                  <a:gd name="connsiteX5" fmla="*/ 1108710 w 1226120"/>
                  <a:gd name="connsiteY5" fmla="*/ 137160 h 137160"/>
                  <a:gd name="connsiteX6" fmla="*/ 1211580 w 1226120"/>
                  <a:gd name="connsiteY6" fmla="*/ 102870 h 137160"/>
                  <a:gd name="connsiteX7" fmla="*/ 1223010 w 1226120"/>
                  <a:gd name="connsiteY7" fmla="*/ 45720 h 13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6120" h="137160">
                    <a:moveTo>
                      <a:pt x="0" y="0"/>
                    </a:moveTo>
                    <a:cubicBezTo>
                      <a:pt x="87630" y="20955"/>
                      <a:pt x="175260" y="41910"/>
                      <a:pt x="262890" y="57150"/>
                    </a:cubicBezTo>
                    <a:cubicBezTo>
                      <a:pt x="350520" y="72390"/>
                      <a:pt x="525780" y="91440"/>
                      <a:pt x="525780" y="91440"/>
                    </a:cubicBezTo>
                    <a:cubicBezTo>
                      <a:pt x="605790" y="100965"/>
                      <a:pt x="666750" y="112395"/>
                      <a:pt x="742950" y="114300"/>
                    </a:cubicBezTo>
                    <a:cubicBezTo>
                      <a:pt x="819150" y="116205"/>
                      <a:pt x="922020" y="99060"/>
                      <a:pt x="982980" y="102870"/>
                    </a:cubicBezTo>
                    <a:cubicBezTo>
                      <a:pt x="1043940" y="106680"/>
                      <a:pt x="1070610" y="137160"/>
                      <a:pt x="1108710" y="137160"/>
                    </a:cubicBezTo>
                    <a:cubicBezTo>
                      <a:pt x="1146810" y="137160"/>
                      <a:pt x="1192530" y="118110"/>
                      <a:pt x="1211580" y="102870"/>
                    </a:cubicBezTo>
                    <a:cubicBezTo>
                      <a:pt x="1230630" y="87630"/>
                      <a:pt x="1226820" y="66675"/>
                      <a:pt x="1223010" y="45720"/>
                    </a:cubicBezTo>
                  </a:path>
                </a:pathLst>
              </a:custGeom>
              <a:ln>
                <a:prstDash val="lg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олилиния: фигура 22">
                <a:extLst>
                  <a:ext uri="{FF2B5EF4-FFF2-40B4-BE49-F238E27FC236}">
                    <a16:creationId xmlns:a16="http://schemas.microsoft.com/office/drawing/2014/main" id="{0D97634F-5C27-4FB5-9FB9-54438399A9FF}"/>
                  </a:ext>
                </a:extLst>
              </p:cNvPr>
              <p:cNvSpPr/>
              <p:nvPr/>
            </p:nvSpPr>
            <p:spPr>
              <a:xfrm>
                <a:off x="4423410" y="3429000"/>
                <a:ext cx="102870" cy="422910"/>
              </a:xfrm>
              <a:custGeom>
                <a:avLst/>
                <a:gdLst>
                  <a:gd name="connsiteX0" fmla="*/ 0 w 102870"/>
                  <a:gd name="connsiteY0" fmla="*/ 0 h 422910"/>
                  <a:gd name="connsiteX1" fmla="*/ 22860 w 102870"/>
                  <a:gd name="connsiteY1" fmla="*/ 114300 h 422910"/>
                  <a:gd name="connsiteX2" fmla="*/ 57150 w 102870"/>
                  <a:gd name="connsiteY2" fmla="*/ 228600 h 422910"/>
                  <a:gd name="connsiteX3" fmla="*/ 91440 w 102870"/>
                  <a:gd name="connsiteY3" fmla="*/ 320040 h 422910"/>
                  <a:gd name="connsiteX4" fmla="*/ 102870 w 102870"/>
                  <a:gd name="connsiteY4" fmla="*/ 422910 h 422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0" h="422910">
                    <a:moveTo>
                      <a:pt x="0" y="0"/>
                    </a:moveTo>
                    <a:lnTo>
                      <a:pt x="22860" y="114300"/>
                    </a:lnTo>
                    <a:lnTo>
                      <a:pt x="57150" y="228600"/>
                    </a:lnTo>
                    <a:lnTo>
                      <a:pt x="91440" y="320040"/>
                    </a:lnTo>
                    <a:lnTo>
                      <a:pt x="102870" y="422910"/>
                    </a:lnTo>
                  </a:path>
                </a:pathLst>
              </a:cu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347282D-CF24-4C26-A7EE-703CB979272A}"/>
                </a:ext>
              </a:extLst>
            </p:cNvPr>
            <p:cNvSpPr txBox="1"/>
            <p:nvPr/>
          </p:nvSpPr>
          <p:spPr>
            <a:xfrm>
              <a:off x="3123165" y="2890362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C</a:t>
              </a:r>
              <a:endParaRPr lang="ru-RU" sz="16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9881904-84AD-41A1-A07F-0EC11C8805E8}"/>
                </a:ext>
              </a:extLst>
            </p:cNvPr>
            <p:cNvSpPr txBox="1"/>
            <p:nvPr/>
          </p:nvSpPr>
          <p:spPr>
            <a:xfrm>
              <a:off x="8681310" y="2899648"/>
              <a:ext cx="3658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dirty="0"/>
                <a:t>Ю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2CD222B-D4D8-46FC-912E-8C213A87CCB5}"/>
              </a:ext>
            </a:extLst>
          </p:cNvPr>
          <p:cNvSpPr txBox="1"/>
          <p:nvPr/>
        </p:nvSpPr>
        <p:spPr>
          <a:xfrm>
            <a:off x="6473090" y="574612"/>
            <a:ext cx="5492486" cy="92333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Закавказские межгорные впадины </a:t>
            </a:r>
            <a:r>
              <a:rPr lang="ru-RU" dirty="0">
                <a:solidFill>
                  <a:schemeClr val="bg1"/>
                </a:solidFill>
              </a:rPr>
              <a:t>сформировались на жестких </a:t>
            </a:r>
            <a:r>
              <a:rPr lang="en-US" b="1" dirty="0" err="1">
                <a:solidFill>
                  <a:srgbClr val="FF7C80"/>
                </a:solidFill>
              </a:rPr>
              <a:t>pCm</a:t>
            </a:r>
            <a:r>
              <a:rPr lang="en-US" b="1" dirty="0">
                <a:solidFill>
                  <a:srgbClr val="FF7C80"/>
                </a:solidFill>
              </a:rPr>
              <a:t>—PZ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блоках </a:t>
            </a:r>
            <a:r>
              <a:rPr lang="en-US" dirty="0">
                <a:solidFill>
                  <a:schemeClr val="bg1"/>
                </a:solidFill>
              </a:rPr>
              <a:t>—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крупный </a:t>
            </a:r>
            <a:r>
              <a:rPr lang="ru-RU" dirty="0">
                <a:solidFill>
                  <a:srgbClr val="FFC000"/>
                </a:solidFill>
              </a:rPr>
              <a:t>Закавказский</a:t>
            </a:r>
            <a:r>
              <a:rPr lang="ru-RU" dirty="0"/>
              <a:t> </a:t>
            </a:r>
            <a:r>
              <a:rPr lang="ru-RU" dirty="0">
                <a:solidFill>
                  <a:srgbClr val="FFC000"/>
                </a:solidFill>
              </a:rPr>
              <a:t>массив</a:t>
            </a: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rgbClr val="FFC000"/>
                </a:solidFill>
              </a:rPr>
              <a:t>Грузинская</a:t>
            </a:r>
            <a:r>
              <a:rPr lang="ru-RU" dirty="0"/>
              <a:t> </a:t>
            </a:r>
            <a:r>
              <a:rPr lang="ru-RU" dirty="0">
                <a:solidFill>
                  <a:srgbClr val="FFC000"/>
                </a:solidFill>
              </a:rPr>
              <a:t>глыба</a:t>
            </a:r>
            <a:r>
              <a:rPr lang="ru-RU" dirty="0">
                <a:solidFill>
                  <a:schemeClr val="bg1"/>
                </a:solidFill>
              </a:rPr>
              <a:t>).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D0FA73-2DED-4F34-BE28-C0807F7F390D}"/>
              </a:ext>
            </a:extLst>
          </p:cNvPr>
          <p:cNvSpPr txBox="1"/>
          <p:nvPr/>
        </p:nvSpPr>
        <p:spPr>
          <a:xfrm>
            <a:off x="7701410" y="1789368"/>
            <a:ext cx="4263267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Базальтовые щиты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b="1" dirty="0">
                <a:solidFill>
                  <a:srgbClr val="FF7C80"/>
                </a:solidFill>
              </a:rPr>
              <a:t>N—Q</a:t>
            </a:r>
            <a:r>
              <a:rPr lang="en-US" dirty="0">
                <a:solidFill>
                  <a:schemeClr val="bg1"/>
                </a:solidFill>
              </a:rPr>
              <a:t>) </a:t>
            </a:r>
            <a:r>
              <a:rPr lang="ru-RU" dirty="0">
                <a:solidFill>
                  <a:schemeClr val="bg1"/>
                </a:solidFill>
              </a:rPr>
              <a:t>запечатали </a:t>
            </a:r>
            <a:r>
              <a:rPr lang="ru-RU" dirty="0">
                <a:solidFill>
                  <a:srgbClr val="92D050"/>
                </a:solidFill>
              </a:rPr>
              <a:t>геосинклинальный комплекс</a:t>
            </a:r>
            <a:r>
              <a:rPr lang="ru-RU" dirty="0">
                <a:solidFill>
                  <a:schemeClr val="bg1"/>
                </a:solidFill>
              </a:rPr>
              <a:t> (</a:t>
            </a:r>
            <a:r>
              <a:rPr lang="en-US" b="1" dirty="0">
                <a:solidFill>
                  <a:srgbClr val="FF7C80"/>
                </a:solidFill>
              </a:rPr>
              <a:t>J—K—</a:t>
            </a:r>
            <a:r>
              <a:rPr lang="en-US" b="1" dirty="0" err="1">
                <a:solidFill>
                  <a:srgbClr val="FF7C80"/>
                </a:solidFill>
              </a:rPr>
              <a:t>Pg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10035B-5F1D-45C1-841D-A23F9BB7CA8F}"/>
              </a:ext>
            </a:extLst>
          </p:cNvPr>
          <p:cNvSpPr txBox="1"/>
          <p:nvPr/>
        </p:nvSpPr>
        <p:spPr>
          <a:xfrm>
            <a:off x="9680028" y="2651760"/>
            <a:ext cx="2284649" cy="9233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Рельеф тесно связан с тектоническими структурами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9454AA8F-628D-42F9-8CCD-7FA3FBFAF3E2}"/>
              </a:ext>
            </a:extLst>
          </p:cNvPr>
          <p:cNvCxnSpPr/>
          <p:nvPr/>
        </p:nvCxnSpPr>
        <p:spPr>
          <a:xfrm flipH="1">
            <a:off x="726845" y="5718602"/>
            <a:ext cx="263854" cy="1931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5B828297-AFD4-409C-8E3F-5760CA671BFE}"/>
              </a:ext>
            </a:extLst>
          </p:cNvPr>
          <p:cNvCxnSpPr/>
          <p:nvPr/>
        </p:nvCxnSpPr>
        <p:spPr>
          <a:xfrm>
            <a:off x="990699" y="5718602"/>
            <a:ext cx="263855" cy="1931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61084BB3-C7BF-4502-83C9-E7608DA133A3}"/>
              </a:ext>
            </a:extLst>
          </p:cNvPr>
          <p:cNvCxnSpPr/>
          <p:nvPr/>
        </p:nvCxnSpPr>
        <p:spPr>
          <a:xfrm flipH="1">
            <a:off x="4215852" y="5381119"/>
            <a:ext cx="263053" cy="766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015C82-39AC-4DF6-B10A-7812FE31094C}"/>
              </a:ext>
            </a:extLst>
          </p:cNvPr>
          <p:cNvCxnSpPr>
            <a:stCxn id="11" idx="2"/>
          </p:cNvCxnSpPr>
          <p:nvPr/>
        </p:nvCxnSpPr>
        <p:spPr>
          <a:xfrm>
            <a:off x="4479708" y="5381119"/>
            <a:ext cx="329385" cy="1210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C883CEF7-A7B1-4EE2-973B-113D0C04F8DB}"/>
              </a:ext>
            </a:extLst>
          </p:cNvPr>
          <p:cNvCxnSpPr>
            <a:stCxn id="12" idx="2"/>
          </p:cNvCxnSpPr>
          <p:nvPr/>
        </p:nvCxnSpPr>
        <p:spPr>
          <a:xfrm>
            <a:off x="3117633" y="5700950"/>
            <a:ext cx="27251" cy="2108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672149E-50FF-413B-A274-CE8B28184E11}"/>
              </a:ext>
            </a:extLst>
          </p:cNvPr>
          <p:cNvGrpSpPr/>
          <p:nvPr/>
        </p:nvGrpSpPr>
        <p:grpSpPr>
          <a:xfrm>
            <a:off x="172049" y="3257550"/>
            <a:ext cx="1919641" cy="1020403"/>
            <a:chOff x="172049" y="3257550"/>
            <a:chExt cx="1919641" cy="1020403"/>
          </a:xfrm>
        </p:grpSpPr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9A122686-A25B-47E9-8DE3-8C4B8B93CFDB}"/>
                </a:ext>
              </a:extLst>
            </p:cNvPr>
            <p:cNvSpPr/>
            <p:nvPr/>
          </p:nvSpPr>
          <p:spPr>
            <a:xfrm>
              <a:off x="990699" y="3257550"/>
              <a:ext cx="1100991" cy="1018944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rgbClr val="FF7C80"/>
                  </a:solidFill>
                </a:rPr>
                <a:t>pCm</a:t>
              </a:r>
              <a:r>
                <a:rPr lang="en-US" b="1" dirty="0">
                  <a:solidFill>
                    <a:srgbClr val="FF7C80"/>
                  </a:solidFill>
                </a:rPr>
                <a:t>—PZ</a:t>
              </a:r>
              <a:endParaRPr lang="ru-RU" dirty="0"/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B2FDF5F5-A38A-4431-A12A-C0131899907C}"/>
                </a:ext>
              </a:extLst>
            </p:cNvPr>
            <p:cNvSpPr/>
            <p:nvPr/>
          </p:nvSpPr>
          <p:spPr>
            <a:xfrm>
              <a:off x="172049" y="3259009"/>
              <a:ext cx="827903" cy="10189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КО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A1DFFC45-6BC6-43B6-AF29-C2C8D1F35E93}"/>
              </a:ext>
            </a:extLst>
          </p:cNvPr>
          <p:cNvGrpSpPr/>
          <p:nvPr/>
        </p:nvGrpSpPr>
        <p:grpSpPr>
          <a:xfrm>
            <a:off x="172882" y="2188535"/>
            <a:ext cx="1935915" cy="1027135"/>
            <a:chOff x="172882" y="2188535"/>
            <a:chExt cx="1935915" cy="1027135"/>
          </a:xfrm>
        </p:grpSpPr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9D43693E-997E-4A3C-862A-0F13BD2F8091}"/>
                </a:ext>
              </a:extLst>
            </p:cNvPr>
            <p:cNvSpPr/>
            <p:nvPr/>
          </p:nvSpPr>
          <p:spPr>
            <a:xfrm>
              <a:off x="1007806" y="2196726"/>
              <a:ext cx="1100991" cy="1018944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7C80"/>
                  </a:solidFill>
                </a:rPr>
                <a:t>J—K—</a:t>
              </a:r>
              <a:r>
                <a:rPr lang="en-US" b="1" dirty="0" err="1">
                  <a:solidFill>
                    <a:srgbClr val="FF7C80"/>
                  </a:solidFill>
                </a:rPr>
                <a:t>Pg</a:t>
              </a:r>
              <a:endParaRPr lang="ru-RU" dirty="0"/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5BC0CE29-755C-4926-A338-155AB815610F}"/>
                </a:ext>
              </a:extLst>
            </p:cNvPr>
            <p:cNvSpPr/>
            <p:nvPr/>
          </p:nvSpPr>
          <p:spPr>
            <a:xfrm>
              <a:off x="172882" y="2188535"/>
              <a:ext cx="827903" cy="10189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ГК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6224811-8D15-4921-9894-E537776EBA75}"/>
              </a:ext>
            </a:extLst>
          </p:cNvPr>
          <p:cNvGrpSpPr/>
          <p:nvPr/>
        </p:nvGrpSpPr>
        <p:grpSpPr>
          <a:xfrm>
            <a:off x="162796" y="1135902"/>
            <a:ext cx="1940323" cy="1018944"/>
            <a:chOff x="162796" y="1135902"/>
            <a:chExt cx="1940323" cy="1018944"/>
          </a:xfrm>
        </p:grpSpPr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E98A4703-FE2F-4DDB-97C7-AD4B934FA9BC}"/>
                </a:ext>
              </a:extLst>
            </p:cNvPr>
            <p:cNvSpPr/>
            <p:nvPr/>
          </p:nvSpPr>
          <p:spPr>
            <a:xfrm>
              <a:off x="1002128" y="1135902"/>
              <a:ext cx="1100991" cy="1018944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7C80"/>
                  </a:solidFill>
                </a:rPr>
                <a:t>N—Q</a:t>
              </a:r>
              <a:endParaRPr lang="ru-RU" dirty="0"/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002464B3-B6FB-4ED6-BD13-5D057B95033D}"/>
                </a:ext>
              </a:extLst>
            </p:cNvPr>
            <p:cNvSpPr/>
            <p:nvPr/>
          </p:nvSpPr>
          <p:spPr>
            <a:xfrm>
              <a:off x="162796" y="1135902"/>
              <a:ext cx="827903" cy="10189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ОК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40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2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2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52140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Комплекс основания Кавказа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A1C0EAF-375A-4DDA-BD76-CF18A528DAFA}"/>
              </a:ext>
            </a:extLst>
          </p:cNvPr>
          <p:cNvGrpSpPr/>
          <p:nvPr/>
        </p:nvGrpSpPr>
        <p:grpSpPr>
          <a:xfrm>
            <a:off x="466725" y="615950"/>
            <a:ext cx="9039225" cy="6181725"/>
            <a:chOff x="1485900" y="768350"/>
            <a:chExt cx="9039225" cy="6181725"/>
          </a:xfrm>
        </p:grpSpPr>
        <p:pic>
          <p:nvPicPr>
            <p:cNvPr id="729093" name="Picture 5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r="1146"/>
            <a:stretch/>
          </p:blipFill>
          <p:spPr bwMode="auto">
            <a:xfrm>
              <a:off x="1485900" y="768350"/>
              <a:ext cx="9039225" cy="61817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72909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95426" y="4681538"/>
              <a:ext cx="3541713" cy="22606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729095" name="Rectangle 7"/>
          <p:cNvSpPr>
            <a:spLocks noChangeArrowheads="1"/>
          </p:cNvSpPr>
          <p:nvPr/>
        </p:nvSpPr>
        <p:spPr bwMode="auto">
          <a:xfrm>
            <a:off x="7451243" y="615950"/>
            <a:ext cx="4607407" cy="3585597"/>
          </a:xfrm>
          <a:prstGeom prst="rect">
            <a:avLst/>
          </a:prstGeom>
          <a:solidFill>
            <a:srgbClr val="462300"/>
          </a:solidFill>
          <a:ln w="9525" algn="ctr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chemeClr val="bg1"/>
                </a:solidFill>
              </a:rPr>
              <a:t>Лабино-Малкинская</a:t>
            </a:r>
            <a:r>
              <a:rPr lang="ru-RU" sz="2400" b="1" dirty="0">
                <a:solidFill>
                  <a:schemeClr val="bg1"/>
                </a:solidFill>
              </a:rPr>
              <a:t> зона (1);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Горст Передового хребта (2);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Горст Главного хребта (3);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chemeClr val="bg1"/>
                </a:solidFill>
              </a:rPr>
              <a:t>Сванетский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антиклинорий</a:t>
            </a:r>
            <a:r>
              <a:rPr lang="ru-RU" sz="2400" b="1" dirty="0">
                <a:solidFill>
                  <a:schemeClr val="bg1"/>
                </a:solidFill>
              </a:rPr>
              <a:t> (4);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chemeClr val="bg1"/>
                </a:solidFill>
              </a:rPr>
              <a:t>Дзирульский</a:t>
            </a:r>
            <a:r>
              <a:rPr lang="ru-RU" sz="2400" b="1" dirty="0">
                <a:solidFill>
                  <a:schemeClr val="bg1"/>
                </a:solidFill>
              </a:rPr>
              <a:t> горст (5);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chemeClr val="bg1"/>
                </a:solidFill>
              </a:rPr>
              <a:t>Мисханский</a:t>
            </a:r>
            <a:r>
              <a:rPr lang="ru-RU" sz="2400" b="1" dirty="0">
                <a:solidFill>
                  <a:schemeClr val="bg1"/>
                </a:solidFill>
              </a:rPr>
              <a:t> массив (6);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Даралагезский массив  (7);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Зангезурский массив (8).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0071B5D-8C00-4A51-B669-7A5B39B2A890}"/>
              </a:ext>
            </a:extLst>
          </p:cNvPr>
          <p:cNvGrpSpPr/>
          <p:nvPr/>
        </p:nvGrpSpPr>
        <p:grpSpPr>
          <a:xfrm>
            <a:off x="4066704" y="2486589"/>
            <a:ext cx="325147" cy="504216"/>
            <a:chOff x="5085879" y="2638989"/>
            <a:chExt cx="325147" cy="504216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6F41233D-0574-4197-A5EC-413039E0E7F5}"/>
                </a:ext>
              </a:extLst>
            </p:cNvPr>
            <p:cNvSpPr/>
            <p:nvPr/>
          </p:nvSpPr>
          <p:spPr>
            <a:xfrm rot="1772475">
              <a:off x="5085879" y="2712737"/>
              <a:ext cx="290295" cy="430468"/>
            </a:xfrm>
            <a:prstGeom prst="ellipse">
              <a:avLst/>
            </a:prstGeom>
            <a:noFill/>
            <a:ln w="635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C282DFAC-B906-4950-8A22-DC7D3A6504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1026" y="2638989"/>
              <a:ext cx="180000" cy="180000"/>
            </a:xfrm>
            <a:prstGeom prst="ellipse">
              <a:avLst/>
            </a:prstGeom>
            <a:solidFill>
              <a:srgbClr val="002060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FF7F6FA-76CF-492E-8871-D2FD25183BD5}"/>
              </a:ext>
            </a:extLst>
          </p:cNvPr>
          <p:cNvGrpSpPr/>
          <p:nvPr/>
        </p:nvGrpSpPr>
        <p:grpSpPr>
          <a:xfrm>
            <a:off x="2752316" y="2467890"/>
            <a:ext cx="1014349" cy="415686"/>
            <a:chOff x="3771491" y="2620290"/>
            <a:chExt cx="1014349" cy="415686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6C1E35F1-110E-4BF2-8649-3BAB954C3013}"/>
                </a:ext>
              </a:extLst>
            </p:cNvPr>
            <p:cNvSpPr/>
            <p:nvPr/>
          </p:nvSpPr>
          <p:spPr>
            <a:xfrm rot="17280485">
              <a:off x="4156548" y="2406683"/>
              <a:ext cx="244236" cy="1014349"/>
            </a:xfrm>
            <a:prstGeom prst="ellipse">
              <a:avLst/>
            </a:prstGeom>
            <a:noFill/>
            <a:ln w="63500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10E5ED53-51E5-4979-9154-B58546D812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39262" y="2620290"/>
              <a:ext cx="180000" cy="180000"/>
            </a:xfrm>
            <a:prstGeom prst="ellipse">
              <a:avLst/>
            </a:prstGeom>
            <a:solidFill>
              <a:srgbClr val="663300"/>
            </a:solidFill>
            <a:ln w="31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DC3A833-9EAF-4632-8E09-ADF17E94D3E9}"/>
              </a:ext>
            </a:extLst>
          </p:cNvPr>
          <p:cNvGrpSpPr/>
          <p:nvPr/>
        </p:nvGrpSpPr>
        <p:grpSpPr>
          <a:xfrm>
            <a:off x="3334794" y="3019900"/>
            <a:ext cx="1531863" cy="256646"/>
            <a:chOff x="4353969" y="3172300"/>
            <a:chExt cx="1531863" cy="256646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7B45D3D7-2D94-4748-B52C-35D558C17FBB}"/>
                </a:ext>
              </a:extLst>
            </p:cNvPr>
            <p:cNvSpPr/>
            <p:nvPr/>
          </p:nvSpPr>
          <p:spPr>
            <a:xfrm rot="16684707">
              <a:off x="4991578" y="2534691"/>
              <a:ext cx="256646" cy="1531863"/>
            </a:xfrm>
            <a:prstGeom prst="ellipse">
              <a:avLst/>
            </a:prstGeom>
            <a:noFill/>
            <a:ln w="635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E8E27076-E27F-47CA-80C7-07A5B5118E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47291" y="3188568"/>
              <a:ext cx="180000" cy="180000"/>
            </a:xfrm>
            <a:prstGeom prst="ellipse">
              <a:avLst/>
            </a:prstGeom>
            <a:solidFill>
              <a:srgbClr val="002060"/>
            </a:solidFill>
            <a:ln w="31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1000" dirty="0"/>
                <a:t>3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652E34E-9A62-4749-A056-6674CAF5AABE}"/>
              </a:ext>
            </a:extLst>
          </p:cNvPr>
          <p:cNvGrpSpPr/>
          <p:nvPr/>
        </p:nvGrpSpPr>
        <p:grpSpPr>
          <a:xfrm>
            <a:off x="4459165" y="3807917"/>
            <a:ext cx="459139" cy="398851"/>
            <a:chOff x="4459165" y="3807917"/>
            <a:chExt cx="459139" cy="398851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F3AC635F-0A8D-4245-A0A2-96D6999241F6}"/>
                </a:ext>
              </a:extLst>
            </p:cNvPr>
            <p:cNvSpPr/>
            <p:nvPr/>
          </p:nvSpPr>
          <p:spPr>
            <a:xfrm rot="16200000">
              <a:off x="4522535" y="3810998"/>
              <a:ext cx="332400" cy="459139"/>
            </a:xfrm>
            <a:prstGeom prst="ellipse">
              <a:avLst/>
            </a:prstGeom>
            <a:noFill/>
            <a:ln w="635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7110986C-663B-44DA-996E-24D08ED904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8734" y="3807917"/>
              <a:ext cx="180000" cy="180000"/>
            </a:xfrm>
            <a:prstGeom prst="ellipse">
              <a:avLst/>
            </a:prstGeom>
            <a:solidFill>
              <a:srgbClr val="002060"/>
            </a:solidFill>
            <a:ln w="31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1000" dirty="0"/>
                <a:t>5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7915AC3-7349-4488-82DE-C9583BFD22AA}"/>
              </a:ext>
            </a:extLst>
          </p:cNvPr>
          <p:cNvGrpSpPr/>
          <p:nvPr/>
        </p:nvGrpSpPr>
        <p:grpSpPr>
          <a:xfrm>
            <a:off x="6586719" y="6381247"/>
            <a:ext cx="308376" cy="472845"/>
            <a:chOff x="7615419" y="6533647"/>
            <a:chExt cx="308376" cy="472845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82A0673F-24BF-4346-8CBB-E7A46A4A2FA6}"/>
                </a:ext>
              </a:extLst>
            </p:cNvPr>
            <p:cNvSpPr/>
            <p:nvPr/>
          </p:nvSpPr>
          <p:spPr>
            <a:xfrm rot="19619002">
              <a:off x="7667043" y="6533647"/>
              <a:ext cx="256752" cy="472845"/>
            </a:xfrm>
            <a:prstGeom prst="ellipse">
              <a:avLst/>
            </a:prstGeom>
            <a:noFill/>
            <a:ln w="63500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D2CF77EF-5798-4533-9226-6730382B4F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15419" y="6758987"/>
              <a:ext cx="180000" cy="180000"/>
            </a:xfrm>
            <a:prstGeom prst="ellipse">
              <a:avLst/>
            </a:prstGeom>
            <a:solidFill>
              <a:srgbClr val="6633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1000" dirty="0"/>
                <a:t>8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C05BCD2-4A76-4F14-B859-52DA460D884F}"/>
              </a:ext>
            </a:extLst>
          </p:cNvPr>
          <p:cNvGrpSpPr/>
          <p:nvPr/>
        </p:nvGrpSpPr>
        <p:grpSpPr>
          <a:xfrm>
            <a:off x="5416691" y="5163797"/>
            <a:ext cx="516484" cy="344528"/>
            <a:chOff x="6435866" y="5316197"/>
            <a:chExt cx="516484" cy="344528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688EEB8B-80C3-4550-8542-947E6520BB2E}"/>
                </a:ext>
              </a:extLst>
            </p:cNvPr>
            <p:cNvSpPr/>
            <p:nvPr/>
          </p:nvSpPr>
          <p:spPr>
            <a:xfrm rot="18322196">
              <a:off x="6493172" y="5258891"/>
              <a:ext cx="344528" cy="459139"/>
            </a:xfrm>
            <a:prstGeom prst="ellipse">
              <a:avLst/>
            </a:prstGeom>
            <a:noFill/>
            <a:ln w="635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C1BCB95F-5A30-4D3F-A23D-D28DB2DCFC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2350" y="5398460"/>
              <a:ext cx="180000" cy="180000"/>
            </a:xfrm>
            <a:prstGeom prst="ellipse">
              <a:avLst/>
            </a:prstGeom>
            <a:solidFill>
              <a:srgbClr val="002060"/>
            </a:solidFill>
            <a:ln w="31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1000" dirty="0"/>
                <a:t>6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C5201C1-5113-4526-88E6-34C2D7C1A364}"/>
              </a:ext>
            </a:extLst>
          </p:cNvPr>
          <p:cNvGrpSpPr/>
          <p:nvPr/>
        </p:nvGrpSpPr>
        <p:grpSpPr>
          <a:xfrm>
            <a:off x="5686596" y="5934951"/>
            <a:ext cx="483102" cy="398919"/>
            <a:chOff x="6705771" y="6087351"/>
            <a:chExt cx="483102" cy="398919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A220398A-B157-46E2-8D68-1D16020162E7}"/>
                </a:ext>
              </a:extLst>
            </p:cNvPr>
            <p:cNvSpPr/>
            <p:nvPr/>
          </p:nvSpPr>
          <p:spPr>
            <a:xfrm>
              <a:off x="6760248" y="6087351"/>
              <a:ext cx="428625" cy="398919"/>
            </a:xfrm>
            <a:prstGeom prst="ellipse">
              <a:avLst/>
            </a:prstGeom>
            <a:noFill/>
            <a:ln w="63500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78763371-719C-4376-9113-A973891C88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05771" y="6256810"/>
              <a:ext cx="180000" cy="180000"/>
            </a:xfrm>
            <a:prstGeom prst="ellipse">
              <a:avLst/>
            </a:prstGeom>
            <a:solidFill>
              <a:srgbClr val="6633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1000" dirty="0"/>
                <a:t>7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0763DE44-FB21-4FF1-A52D-1DBDA5625E8C}"/>
              </a:ext>
            </a:extLst>
          </p:cNvPr>
          <p:cNvGrpSpPr/>
          <p:nvPr/>
        </p:nvGrpSpPr>
        <p:grpSpPr>
          <a:xfrm>
            <a:off x="3900003" y="3204366"/>
            <a:ext cx="459139" cy="337402"/>
            <a:chOff x="4459165" y="3807917"/>
            <a:chExt cx="459139" cy="398851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D221681C-4419-4C1A-BEEA-D9AE1236CE7C}"/>
                </a:ext>
              </a:extLst>
            </p:cNvPr>
            <p:cNvSpPr/>
            <p:nvPr/>
          </p:nvSpPr>
          <p:spPr>
            <a:xfrm rot="16200000">
              <a:off x="4522535" y="3810998"/>
              <a:ext cx="332400" cy="459139"/>
            </a:xfrm>
            <a:prstGeom prst="ellipse">
              <a:avLst/>
            </a:prstGeom>
            <a:noFill/>
            <a:ln w="63500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ED72F1EA-7CC8-46DA-8C8C-E50A4E964E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8734" y="3807917"/>
              <a:ext cx="180000" cy="180000"/>
            </a:xfrm>
            <a:prstGeom prst="ellipse">
              <a:avLst/>
            </a:prstGeom>
            <a:solidFill>
              <a:srgbClr val="663300"/>
            </a:solidFill>
            <a:ln w="3175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1000" dirty="0"/>
                <a:t>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09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4861C33-F3E4-4C3A-B225-214ED30F9709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0"/>
            <a:ext cx="9144000" cy="52140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>
                <a:solidFill>
                  <a:srgbClr val="FFC000"/>
                </a:solidFill>
              </a:rPr>
              <a:t>Комплекс основания Кавказа</a:t>
            </a:r>
            <a:endParaRPr lang="ru-RU" sz="2800" b="1" dirty="0">
              <a:solidFill>
                <a:srgbClr val="FFC000"/>
              </a:solidFill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996E326-BABE-4AA8-A6A4-21B66E482CCC}"/>
              </a:ext>
            </a:extLst>
          </p:cNvPr>
          <p:cNvGrpSpPr/>
          <p:nvPr/>
        </p:nvGrpSpPr>
        <p:grpSpPr>
          <a:xfrm>
            <a:off x="432734" y="633519"/>
            <a:ext cx="3529666" cy="3969414"/>
            <a:chOff x="432734" y="633519"/>
            <a:chExt cx="3529666" cy="3969414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7CAFA7E7-912D-466D-BE7D-F44E72832C68}"/>
                </a:ext>
              </a:extLst>
            </p:cNvPr>
            <p:cNvGrpSpPr/>
            <p:nvPr/>
          </p:nvGrpSpPr>
          <p:grpSpPr>
            <a:xfrm>
              <a:off x="432734" y="633519"/>
              <a:ext cx="3529666" cy="2656528"/>
              <a:chOff x="432734" y="633519"/>
              <a:chExt cx="3529666" cy="2656528"/>
            </a:xfrm>
          </p:grpSpPr>
          <p:grpSp>
            <p:nvGrpSpPr>
              <p:cNvPr id="21" name="Группа 20">
                <a:extLst>
                  <a:ext uri="{FF2B5EF4-FFF2-40B4-BE49-F238E27FC236}">
                    <a16:creationId xmlns:a16="http://schemas.microsoft.com/office/drawing/2014/main" id="{9F8C1402-4700-4255-8E3C-A811DB970F8A}"/>
                  </a:ext>
                </a:extLst>
              </p:cNvPr>
              <p:cNvGrpSpPr/>
              <p:nvPr/>
            </p:nvGrpSpPr>
            <p:grpSpPr>
              <a:xfrm>
                <a:off x="472570" y="633519"/>
                <a:ext cx="3489830" cy="2656528"/>
                <a:chOff x="1189746" y="1126578"/>
                <a:chExt cx="3489830" cy="2656528"/>
              </a:xfrm>
            </p:grpSpPr>
            <p:sp>
              <p:nvSpPr>
                <p:cNvPr id="5" name="Прямоугольник 4">
                  <a:extLst>
                    <a:ext uri="{FF2B5EF4-FFF2-40B4-BE49-F238E27FC236}">
                      <a16:creationId xmlns:a16="http://schemas.microsoft.com/office/drawing/2014/main" id="{503B26AD-32C6-4005-BE80-37677D97CA67}"/>
                    </a:ext>
                  </a:extLst>
                </p:cNvPr>
                <p:cNvSpPr/>
                <p:nvPr/>
              </p:nvSpPr>
              <p:spPr>
                <a:xfrm>
                  <a:off x="1189746" y="1126578"/>
                  <a:ext cx="3489830" cy="26565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noFill/>
                  </a:endParaRPr>
                </a:p>
              </p:txBody>
            </p:sp>
            <p:pic>
              <p:nvPicPr>
                <p:cNvPr id="4" name="Рисунок 3">
                  <a:extLst>
                    <a:ext uri="{FF2B5EF4-FFF2-40B4-BE49-F238E27FC236}">
                      <a16:creationId xmlns:a16="http://schemas.microsoft.com/office/drawing/2014/main" id="{38FB6C37-DFF3-4E25-B151-FF4ACFCF7F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2424" y="1623508"/>
                  <a:ext cx="1709928" cy="1889760"/>
                </a:xfrm>
                <a:prstGeom prst="rect">
                  <a:avLst/>
                </a:prstGeom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05DD582-C7E1-4CFF-9364-0F1E30898D69}"/>
                    </a:ext>
                  </a:extLst>
                </p:cNvPr>
                <p:cNvSpPr txBox="1"/>
                <p:nvPr/>
              </p:nvSpPr>
              <p:spPr>
                <a:xfrm>
                  <a:off x="1332424" y="1126578"/>
                  <a:ext cx="237206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400" b="1" dirty="0"/>
                    <a:t>1. </a:t>
                  </a:r>
                  <a:r>
                    <a:rPr lang="ru-RU" sz="1400" b="1" dirty="0" err="1"/>
                    <a:t>Лабино-Малкинская</a:t>
                  </a:r>
                  <a:r>
                    <a:rPr lang="ru-RU" sz="1400" b="1" dirty="0"/>
                    <a:t> зона</a:t>
                  </a: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B0D87AB-AA4C-4D9D-82C7-B5B38AD6F8D9}"/>
                    </a:ext>
                  </a:extLst>
                </p:cNvPr>
                <p:cNvSpPr txBox="1"/>
                <p:nvPr/>
              </p:nvSpPr>
              <p:spPr>
                <a:xfrm>
                  <a:off x="2277036" y="1335740"/>
                  <a:ext cx="3401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/>
                    <a:t>J</a:t>
                  </a:r>
                  <a:r>
                    <a:rPr lang="en-US" b="1" baseline="-25000" dirty="0"/>
                    <a:t>1</a:t>
                  </a:r>
                  <a:endParaRPr lang="ru-RU" b="1" baseline="-25000" dirty="0"/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3DF61A2-3EB1-485A-9CA9-DE134A80056C}"/>
                    </a:ext>
                  </a:extLst>
                </p:cNvPr>
                <p:cNvSpPr txBox="1"/>
                <p:nvPr/>
              </p:nvSpPr>
              <p:spPr>
                <a:xfrm>
                  <a:off x="1189746" y="1705072"/>
                  <a:ext cx="5886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ym typeface="Symbol" panose="05050102010706020507" pitchFamily="18" charset="2"/>
                    </a:rPr>
                    <a:t>PZ</a:t>
                  </a:r>
                  <a:r>
                    <a:rPr lang="en-US" b="1" baseline="-25000" dirty="0">
                      <a:sym typeface="Symbol" panose="05050102010706020507" pitchFamily="18" charset="2"/>
                    </a:rPr>
                    <a:t>3</a:t>
                  </a:r>
                  <a:endParaRPr lang="ru-RU" b="1" baseline="-25000" dirty="0"/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324279D-59ED-4724-AC5C-82FCC35E4406}"/>
                    </a:ext>
                  </a:extLst>
                </p:cNvPr>
                <p:cNvSpPr txBox="1"/>
                <p:nvPr/>
              </p:nvSpPr>
              <p:spPr>
                <a:xfrm>
                  <a:off x="1706713" y="2102179"/>
                  <a:ext cx="3722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/>
                    <a:t>S</a:t>
                  </a:r>
                  <a:r>
                    <a:rPr lang="en-US" b="1" baseline="-25000" dirty="0"/>
                    <a:t>2</a:t>
                  </a:r>
                  <a:endParaRPr lang="ru-RU" b="1" baseline="-25000" dirty="0"/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9BD4B69-EF0E-4D0D-82C9-6739276AFD04}"/>
                    </a:ext>
                  </a:extLst>
                </p:cNvPr>
                <p:cNvSpPr txBox="1"/>
                <p:nvPr/>
              </p:nvSpPr>
              <p:spPr>
                <a:xfrm>
                  <a:off x="1484089" y="2438391"/>
                  <a:ext cx="6103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/>
                    <a:t>O-S</a:t>
                  </a:r>
                  <a:r>
                    <a:rPr lang="en-US" b="1" baseline="-25000" dirty="0"/>
                    <a:t>1</a:t>
                  </a:r>
                  <a:endParaRPr lang="ru-RU" b="1" baseline="-25000" dirty="0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4DE1E34-4A41-4E57-9F93-FC4C927DD7CE}"/>
                    </a:ext>
                  </a:extLst>
                </p:cNvPr>
                <p:cNvSpPr txBox="1"/>
                <p:nvPr/>
              </p:nvSpPr>
              <p:spPr>
                <a:xfrm>
                  <a:off x="1539840" y="3157824"/>
                  <a:ext cx="49885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/>
                    <a:t>RF</a:t>
                  </a:r>
                  <a:r>
                    <a:rPr lang="en-US" b="1" baseline="-25000" dirty="0"/>
                    <a:t>3</a:t>
                  </a:r>
                  <a:endParaRPr lang="ru-RU" b="1" baseline="-25000" dirty="0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5B804F5-6C86-42EB-9A5D-83299D4D58EF}"/>
                    </a:ext>
                  </a:extLst>
                </p:cNvPr>
                <p:cNvSpPr txBox="1"/>
                <p:nvPr/>
              </p:nvSpPr>
              <p:spPr>
                <a:xfrm>
                  <a:off x="2643676" y="3120161"/>
                  <a:ext cx="196327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/>
                    <a:t>Чегемская свита (</a:t>
                  </a:r>
                  <a:r>
                    <a:rPr lang="ru-RU" sz="1200" b="1" dirty="0">
                      <a:solidFill>
                        <a:srgbClr val="FF0000"/>
                      </a:solidFill>
                    </a:rPr>
                    <a:t>570 </a:t>
                  </a:r>
                  <a:r>
                    <a:rPr lang="en-US" sz="1200" b="1" dirty="0">
                      <a:solidFill>
                        <a:srgbClr val="FF0000"/>
                      </a:solidFill>
                    </a:rPr>
                    <a:t>Ma</a:t>
                  </a:r>
                  <a:r>
                    <a:rPr lang="en-US" sz="1200" dirty="0"/>
                    <a:t>)</a:t>
                  </a:r>
                  <a:r>
                    <a:rPr lang="ru-RU" sz="1200" dirty="0"/>
                    <a:t>. Гнейсы, кристаллические сланцы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1DD018A-672E-4B7B-8DA4-4C3CFFFBBD91}"/>
                    </a:ext>
                  </a:extLst>
                </p:cNvPr>
                <p:cNvSpPr txBox="1"/>
                <p:nvPr/>
              </p:nvSpPr>
              <p:spPr>
                <a:xfrm>
                  <a:off x="2858784" y="2726428"/>
                  <a:ext cx="131504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200" dirty="0" err="1"/>
                    <a:t>Хасаутская</a:t>
                  </a:r>
                  <a:r>
                    <a:rPr lang="ru-RU" sz="1200" dirty="0"/>
                    <a:t> свита.</a:t>
                  </a:r>
                </a:p>
                <a:p>
                  <a:r>
                    <a:rPr lang="ru-RU" sz="1200" dirty="0"/>
                    <a:t>Зеленые сланцы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3635419-6147-46C3-9650-F7AE736DA3A6}"/>
                    </a:ext>
                  </a:extLst>
                </p:cNvPr>
                <p:cNvSpPr txBox="1"/>
                <p:nvPr/>
              </p:nvSpPr>
              <p:spPr>
                <a:xfrm>
                  <a:off x="2704617" y="1724443"/>
                  <a:ext cx="19471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ru-RU" sz="1200" dirty="0"/>
                    <a:t>Аргиллиты с прослоями известняков с кораллами.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2183852-6DC0-4155-AAA7-7A0209A7DBEF}"/>
                    </a:ext>
                  </a:extLst>
                </p:cNvPr>
                <p:cNvSpPr txBox="1"/>
                <p:nvPr/>
              </p:nvSpPr>
              <p:spPr>
                <a:xfrm>
                  <a:off x="2704617" y="2146991"/>
                  <a:ext cx="155247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200" dirty="0" err="1"/>
                    <a:t>Урлешская</a:t>
                  </a:r>
                  <a:r>
                    <a:rPr lang="ru-RU" sz="1200" dirty="0"/>
                    <a:t> свита.</a:t>
                  </a:r>
                </a:p>
                <a:p>
                  <a:r>
                    <a:rPr lang="ru-RU" sz="1200" dirty="0" err="1"/>
                    <a:t>Салаирская</a:t>
                  </a:r>
                  <a:r>
                    <a:rPr lang="ru-RU" sz="1200" dirty="0"/>
                    <a:t> </a:t>
                  </a:r>
                  <a:r>
                    <a:rPr lang="ru-RU" sz="1200" dirty="0" err="1"/>
                    <a:t>моласса</a:t>
                  </a:r>
                  <a:r>
                    <a:rPr lang="ru-RU" sz="1200" dirty="0"/>
                    <a:t>.</a:t>
                  </a:r>
                </a:p>
              </p:txBody>
            </p:sp>
            <p:grpSp>
              <p:nvGrpSpPr>
                <p:cNvPr id="20" name="Группа 19">
                  <a:extLst>
                    <a:ext uri="{FF2B5EF4-FFF2-40B4-BE49-F238E27FC236}">
                      <a16:creationId xmlns:a16="http://schemas.microsoft.com/office/drawing/2014/main" id="{396FECB5-1250-4A87-97AE-2B91AD8C981C}"/>
                    </a:ext>
                  </a:extLst>
                </p:cNvPr>
                <p:cNvGrpSpPr/>
                <p:nvPr/>
              </p:nvGrpSpPr>
              <p:grpSpPr>
                <a:xfrm>
                  <a:off x="2393577" y="2513935"/>
                  <a:ext cx="2285999" cy="276999"/>
                  <a:chOff x="2393577" y="2513935"/>
                  <a:chExt cx="2285999" cy="276999"/>
                </a:xfrm>
              </p:grpSpPr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5398D184-BB48-4F14-97D7-DCF9730E8E86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2841811" y="2513935"/>
                    <a:ext cx="183776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200" dirty="0"/>
                      <a:t>Глыбы известняков </a:t>
                    </a:r>
                    <a:r>
                      <a:rPr lang="en-US" sz="1200" b="1" dirty="0"/>
                      <a:t>Cm</a:t>
                    </a:r>
                    <a:r>
                      <a:rPr lang="en-US" sz="1200" b="1" baseline="-25000" dirty="0"/>
                      <a:t>2-3</a:t>
                    </a:r>
                    <a:endParaRPr lang="ru-RU" sz="1200" b="1" baseline="-25000" dirty="0"/>
                  </a:p>
                </p:txBody>
              </p:sp>
              <p:cxnSp>
                <p:nvCxnSpPr>
                  <p:cNvPr id="18" name="Прямая соединительная линия 17">
                    <a:extLst>
                      <a:ext uri="{FF2B5EF4-FFF2-40B4-BE49-F238E27FC236}">
                        <a16:creationId xmlns:a16="http://schemas.microsoft.com/office/drawing/2014/main" id="{EA8DDAE2-CAD8-491C-AC50-425BFDDD37FF}"/>
                      </a:ext>
                    </a:extLst>
                  </p:cNvPr>
                  <p:cNvCxnSpPr>
                    <a:cxnSpLocks/>
                    <a:stCxn id="16" idx="3"/>
                  </p:cNvCxnSpPr>
                  <p:nvPr/>
                </p:nvCxnSpPr>
                <p:spPr>
                  <a:xfrm flipH="1" flipV="1">
                    <a:off x="2393577" y="2608657"/>
                    <a:ext cx="448234" cy="43778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1D24AE5-81B4-4411-8CDB-70C446727BD8}"/>
                  </a:ext>
                </a:extLst>
              </p:cNvPr>
              <p:cNvSpPr txBox="1"/>
              <p:nvPr/>
            </p:nvSpPr>
            <p:spPr>
              <a:xfrm>
                <a:off x="2582833" y="916221"/>
                <a:ext cx="10266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 err="1"/>
                  <a:t>Гипербазиты</a:t>
                </a:r>
                <a:endParaRPr lang="ru-RU" sz="1200" dirty="0"/>
              </a:p>
            </p:txBody>
          </p:sp>
          <p:grpSp>
            <p:nvGrpSpPr>
              <p:cNvPr id="28" name="Группа 27">
                <a:extLst>
                  <a:ext uri="{FF2B5EF4-FFF2-40B4-BE49-F238E27FC236}">
                    <a16:creationId xmlns:a16="http://schemas.microsoft.com/office/drawing/2014/main" id="{C327E6B4-1B36-478C-B528-D58EACD27AF6}"/>
                  </a:ext>
                </a:extLst>
              </p:cNvPr>
              <p:cNvGrpSpPr/>
              <p:nvPr/>
            </p:nvGrpSpPr>
            <p:grpSpPr>
              <a:xfrm>
                <a:off x="1987441" y="1160042"/>
                <a:ext cx="648775" cy="493890"/>
                <a:chOff x="1987441" y="1160042"/>
                <a:chExt cx="648775" cy="493890"/>
              </a:xfrm>
            </p:grpSpPr>
            <p:cxnSp>
              <p:nvCxnSpPr>
                <p:cNvPr id="25" name="Прямая соединительная линия 24">
                  <a:extLst>
                    <a:ext uri="{FF2B5EF4-FFF2-40B4-BE49-F238E27FC236}">
                      <a16:creationId xmlns:a16="http://schemas.microsoft.com/office/drawing/2014/main" id="{8BB04E29-FCEA-42E4-A90B-72C1FAFF70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987441" y="1160042"/>
                  <a:ext cx="648775" cy="19077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Прямая соединительная линия 26">
                  <a:extLst>
                    <a:ext uri="{FF2B5EF4-FFF2-40B4-BE49-F238E27FC236}">
                      <a16:creationId xmlns:a16="http://schemas.microsoft.com/office/drawing/2014/main" id="{5DBA0944-7C38-443A-8B18-0130B87B54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987442" y="1160043"/>
                  <a:ext cx="648774" cy="493889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8A85A73-BD4B-4D66-A021-14DDBAE52A3A}"/>
                  </a:ext>
                </a:extLst>
              </p:cNvPr>
              <p:cNvSpPr txBox="1"/>
              <p:nvPr/>
            </p:nvSpPr>
            <p:spPr>
              <a:xfrm>
                <a:off x="432734" y="900926"/>
                <a:ext cx="8694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/>
                  <a:t>Офиолиты</a:t>
                </a:r>
              </a:p>
            </p:txBody>
          </p:sp>
          <p:cxnSp>
            <p:nvCxnSpPr>
              <p:cNvPr id="33" name="Прямая соединительная линия 32">
                <a:extLst>
                  <a:ext uri="{FF2B5EF4-FFF2-40B4-BE49-F238E27FC236}">
                    <a16:creationId xmlns:a16="http://schemas.microsoft.com/office/drawing/2014/main" id="{5BFA8D3C-E43B-4F73-AAF4-13EC1DC8F7F7}"/>
                  </a:ext>
                </a:extLst>
              </p:cNvPr>
              <p:cNvCxnSpPr>
                <a:cxnSpLocks/>
                <a:stCxn id="31" idx="2"/>
              </p:cNvCxnSpPr>
              <p:nvPr/>
            </p:nvCxnSpPr>
            <p:spPr>
              <a:xfrm>
                <a:off x="867469" y="1177925"/>
                <a:ext cx="641526" cy="19811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B5F3878-956D-4C1F-A744-1DBE71D3157E}"/>
                </a:ext>
              </a:extLst>
            </p:cNvPr>
            <p:cNvSpPr txBox="1"/>
            <p:nvPr/>
          </p:nvSpPr>
          <p:spPr>
            <a:xfrm>
              <a:off x="472570" y="3279494"/>
              <a:ext cx="3489830" cy="1323439"/>
            </a:xfrm>
            <a:prstGeom prst="rect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FF0000"/>
                  </a:solidFill>
                </a:rPr>
                <a:t>Автохтон</a:t>
              </a:r>
              <a:r>
                <a:rPr lang="ru-RU" sz="1600" dirty="0"/>
                <a:t> </a:t>
              </a:r>
              <a:r>
                <a:rPr lang="ru-RU" sz="1600" dirty="0">
                  <a:solidFill>
                    <a:schemeClr val="bg1"/>
                  </a:solidFill>
                </a:rPr>
                <a:t>— байкальское основание перекрытое относительно маломощным чехлом;</a:t>
              </a:r>
            </a:p>
            <a:p>
              <a:r>
                <a:rPr lang="ru-RU" sz="1600" b="1" dirty="0">
                  <a:solidFill>
                    <a:srgbClr val="FF0000"/>
                  </a:solidFill>
                </a:rPr>
                <a:t>аллохтон</a:t>
              </a:r>
              <a:r>
                <a:rPr lang="ru-RU" sz="1600" dirty="0"/>
                <a:t> </a:t>
              </a:r>
              <a:r>
                <a:rPr lang="ru-RU" sz="1600" dirty="0">
                  <a:solidFill>
                    <a:schemeClr val="bg1"/>
                  </a:solidFill>
                </a:rPr>
                <a:t>— </a:t>
              </a:r>
              <a:r>
                <a:rPr lang="ru-RU" sz="1600" dirty="0" err="1">
                  <a:solidFill>
                    <a:schemeClr val="bg1"/>
                  </a:solidFill>
                </a:rPr>
                <a:t>шарьяжи</a:t>
              </a:r>
              <a:r>
                <a:rPr lang="ru-RU" sz="1600" dirty="0">
                  <a:solidFill>
                    <a:schemeClr val="bg1"/>
                  </a:solidFill>
                </a:rPr>
                <a:t> с </a:t>
              </a:r>
              <a:r>
                <a:rPr lang="ru-RU" sz="1600" dirty="0" err="1">
                  <a:solidFill>
                    <a:schemeClr val="bg1"/>
                  </a:solidFill>
                </a:rPr>
                <a:t>офиолитами</a:t>
              </a:r>
              <a:r>
                <a:rPr lang="ru-RU" sz="1600" dirty="0">
                  <a:solidFill>
                    <a:schemeClr val="bg1"/>
                  </a:solidFill>
                </a:rPr>
                <a:t> и гипербазитами в основании.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30853693-DC4C-4CFD-8E67-D7555B32DCB6}"/>
              </a:ext>
            </a:extLst>
          </p:cNvPr>
          <p:cNvGrpSpPr/>
          <p:nvPr/>
        </p:nvGrpSpPr>
        <p:grpSpPr>
          <a:xfrm>
            <a:off x="4095226" y="633519"/>
            <a:ext cx="3279739" cy="3969415"/>
            <a:chOff x="4147427" y="774157"/>
            <a:chExt cx="3279739" cy="3969415"/>
          </a:xfrm>
        </p:grpSpPr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572F785F-E68C-4382-A7EB-E821AD7BEBA8}"/>
                </a:ext>
              </a:extLst>
            </p:cNvPr>
            <p:cNvSpPr/>
            <p:nvPr/>
          </p:nvSpPr>
          <p:spPr>
            <a:xfrm>
              <a:off x="4147427" y="774158"/>
              <a:ext cx="3279739" cy="39694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B18B0676-BAA2-43AA-A6FE-08F005DB0398}"/>
                </a:ext>
              </a:extLst>
            </p:cNvPr>
            <p:cNvGrpSpPr/>
            <p:nvPr/>
          </p:nvGrpSpPr>
          <p:grpSpPr>
            <a:xfrm>
              <a:off x="4185024" y="774157"/>
              <a:ext cx="3224420" cy="3794903"/>
              <a:chOff x="4080850" y="1030304"/>
              <a:chExt cx="3224420" cy="3794903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0E4A66A-F2A8-481C-87A2-138B1EED596D}"/>
                  </a:ext>
                </a:extLst>
              </p:cNvPr>
              <p:cNvSpPr txBox="1"/>
              <p:nvPr/>
            </p:nvSpPr>
            <p:spPr>
              <a:xfrm>
                <a:off x="4555345" y="1030304"/>
                <a:ext cx="226807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/>
                  <a:t>2. Зона Передового хребта</a:t>
                </a:r>
              </a:p>
            </p:txBody>
          </p:sp>
          <p:grpSp>
            <p:nvGrpSpPr>
              <p:cNvPr id="60" name="Группа 59">
                <a:extLst>
                  <a:ext uri="{FF2B5EF4-FFF2-40B4-BE49-F238E27FC236}">
                    <a16:creationId xmlns:a16="http://schemas.microsoft.com/office/drawing/2014/main" id="{66386816-B4F8-4985-BB88-9CCEBD7B5655}"/>
                  </a:ext>
                </a:extLst>
              </p:cNvPr>
              <p:cNvGrpSpPr/>
              <p:nvPr/>
            </p:nvGrpSpPr>
            <p:grpSpPr>
              <a:xfrm>
                <a:off x="4080850" y="1220025"/>
                <a:ext cx="3224420" cy="3605182"/>
                <a:chOff x="4540216" y="1182417"/>
                <a:chExt cx="3224420" cy="3605182"/>
              </a:xfrm>
            </p:grpSpPr>
            <p:pic>
              <p:nvPicPr>
                <p:cNvPr id="39" name="Рисунок 38">
                  <a:extLst>
                    <a:ext uri="{FF2B5EF4-FFF2-40B4-BE49-F238E27FC236}">
                      <a16:creationId xmlns:a16="http://schemas.microsoft.com/office/drawing/2014/main" id="{ABFEF341-0CCA-47A0-83FE-278CB730D6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43"/>
                <a:stretch/>
              </p:blipFill>
              <p:spPr>
                <a:xfrm>
                  <a:off x="4570587" y="1276984"/>
                  <a:ext cx="1909882" cy="3510615"/>
                </a:xfrm>
                <a:prstGeom prst="rect">
                  <a:avLst/>
                </a:prstGeom>
              </p:spPr>
            </p:pic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A882868-C4BF-4A65-817D-1ACA26FC2EF6}"/>
                    </a:ext>
                  </a:extLst>
                </p:cNvPr>
                <p:cNvSpPr txBox="1"/>
                <p:nvPr/>
              </p:nvSpPr>
              <p:spPr>
                <a:xfrm>
                  <a:off x="4658882" y="4418267"/>
                  <a:ext cx="4941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/>
                    <a:t>PZ</a:t>
                  </a:r>
                  <a:r>
                    <a:rPr lang="en-US" b="1" baseline="-25000" dirty="0"/>
                    <a:t>1</a:t>
                  </a:r>
                  <a:endParaRPr lang="ru-RU" b="1" baseline="-25000" dirty="0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441838A-7CBB-45C2-89BF-0179120A3C2F}"/>
                    </a:ext>
                  </a:extLst>
                </p:cNvPr>
                <p:cNvSpPr txBox="1"/>
                <p:nvPr/>
              </p:nvSpPr>
              <p:spPr>
                <a:xfrm>
                  <a:off x="7386918" y="1329708"/>
                  <a:ext cx="45719" cy="45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A65BF01-8375-4084-BCC5-3A29B2F8B4BF}"/>
                    </a:ext>
                  </a:extLst>
                </p:cNvPr>
                <p:cNvSpPr txBox="1"/>
                <p:nvPr/>
              </p:nvSpPr>
              <p:spPr>
                <a:xfrm>
                  <a:off x="4696347" y="4048935"/>
                  <a:ext cx="2936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/>
                    <a:t>S</a:t>
                  </a:r>
                  <a:endParaRPr lang="ru-RU" b="1" dirty="0"/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7D1AC9B-722B-4836-8E7D-81AD62BCBEFD}"/>
                    </a:ext>
                  </a:extLst>
                </p:cNvPr>
                <p:cNvSpPr txBox="1"/>
                <p:nvPr/>
              </p:nvSpPr>
              <p:spPr>
                <a:xfrm>
                  <a:off x="4675792" y="3571881"/>
                  <a:ext cx="4058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/>
                    <a:t>D</a:t>
                  </a:r>
                  <a:r>
                    <a:rPr lang="en-US" b="1" baseline="-25000" dirty="0"/>
                    <a:t>1</a:t>
                  </a:r>
                  <a:endParaRPr lang="ru-RU" b="1" baseline="-25000" dirty="0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C45EE0D-8E88-4FED-BBF6-72BC76A0DFB5}"/>
                    </a:ext>
                  </a:extLst>
                </p:cNvPr>
                <p:cNvSpPr txBox="1"/>
                <p:nvPr/>
              </p:nvSpPr>
              <p:spPr>
                <a:xfrm>
                  <a:off x="4658882" y="3165174"/>
                  <a:ext cx="5341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/>
                    <a:t>D</a:t>
                  </a:r>
                  <a:r>
                    <a:rPr lang="en-US" b="1" baseline="-25000" dirty="0"/>
                    <a:t>2-3</a:t>
                  </a:r>
                  <a:endParaRPr lang="ru-RU" b="1" baseline="-25000" dirty="0"/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71BEDFE-D43B-4EDB-BDDE-5C4F59EE36FB}"/>
                    </a:ext>
                  </a:extLst>
                </p:cNvPr>
                <p:cNvSpPr txBox="1"/>
                <p:nvPr/>
              </p:nvSpPr>
              <p:spPr>
                <a:xfrm>
                  <a:off x="4540216" y="2715036"/>
                  <a:ext cx="6799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/>
                    <a:t>D</a:t>
                  </a:r>
                  <a:r>
                    <a:rPr lang="en-US" b="1" baseline="-25000" dirty="0"/>
                    <a:t>3</a:t>
                  </a:r>
                  <a:r>
                    <a:rPr lang="en-US" b="1" dirty="0"/>
                    <a:t>-C</a:t>
                  </a:r>
                  <a:r>
                    <a:rPr lang="en-US" b="1" baseline="-25000" dirty="0"/>
                    <a:t>1</a:t>
                  </a:r>
                  <a:endParaRPr lang="ru-RU" b="1" baseline="-25000" dirty="0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63096C1-C663-4E35-A2C0-18E5D9031834}"/>
                    </a:ext>
                  </a:extLst>
                </p:cNvPr>
                <p:cNvSpPr txBox="1"/>
                <p:nvPr/>
              </p:nvSpPr>
              <p:spPr>
                <a:xfrm>
                  <a:off x="4555894" y="2160914"/>
                  <a:ext cx="56457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/>
                    <a:t>S-C</a:t>
                  </a:r>
                  <a:r>
                    <a:rPr lang="en-US" b="1" baseline="-25000" dirty="0"/>
                    <a:t>1</a:t>
                  </a:r>
                  <a:endParaRPr lang="ru-RU" b="1" baseline="-25000" dirty="0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82D9AC4-0A6E-46A2-8846-DA2D11A13AAE}"/>
                    </a:ext>
                  </a:extLst>
                </p:cNvPr>
                <p:cNvSpPr txBox="1"/>
                <p:nvPr/>
              </p:nvSpPr>
              <p:spPr>
                <a:xfrm>
                  <a:off x="4725485" y="1710826"/>
                  <a:ext cx="30649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/>
                    <a:t>C</a:t>
                  </a:r>
                  <a:endParaRPr lang="ru-RU" b="1" dirty="0"/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90CF467-D918-4FE7-930A-CEF7E7F624B7}"/>
                    </a:ext>
                  </a:extLst>
                </p:cNvPr>
                <p:cNvSpPr txBox="1"/>
                <p:nvPr/>
              </p:nvSpPr>
              <p:spPr>
                <a:xfrm>
                  <a:off x="4725485" y="1460905"/>
                  <a:ext cx="30649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/>
                    <a:t>P</a:t>
                  </a:r>
                  <a:endParaRPr lang="ru-RU" b="1" dirty="0"/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24EFDA5-95E2-4E74-B7B4-802C567C31F5}"/>
                    </a:ext>
                  </a:extLst>
                </p:cNvPr>
                <p:cNvSpPr txBox="1"/>
                <p:nvPr/>
              </p:nvSpPr>
              <p:spPr>
                <a:xfrm>
                  <a:off x="4725485" y="1182417"/>
                  <a:ext cx="30649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/>
                    <a:t>T</a:t>
                  </a:r>
                  <a:endParaRPr lang="ru-RU" b="1" dirty="0"/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ABDBA59C-29CD-425F-B27D-9242DFC8B4E9}"/>
                    </a:ext>
                  </a:extLst>
                </p:cNvPr>
                <p:cNvSpPr txBox="1"/>
                <p:nvPr/>
              </p:nvSpPr>
              <p:spPr>
                <a:xfrm>
                  <a:off x="5925671" y="4510600"/>
                  <a:ext cx="183896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200" dirty="0"/>
                    <a:t>Кристаллические сланцы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EECE8D3-EE41-435C-A178-FC88F8625110}"/>
                    </a:ext>
                  </a:extLst>
                </p:cNvPr>
                <p:cNvSpPr txBox="1"/>
                <p:nvPr/>
              </p:nvSpPr>
              <p:spPr>
                <a:xfrm>
                  <a:off x="5925671" y="4047818"/>
                  <a:ext cx="144674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200" dirty="0"/>
                    <a:t>Слюдистые сланцы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99000799-E67A-429B-ABB0-B91CB9DF0019}"/>
                    </a:ext>
                  </a:extLst>
                </p:cNvPr>
                <p:cNvSpPr txBox="1"/>
                <p:nvPr/>
              </p:nvSpPr>
              <p:spPr>
                <a:xfrm>
                  <a:off x="5925670" y="3043198"/>
                  <a:ext cx="165757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 err="1"/>
                    <a:t>Островодужная</a:t>
                  </a:r>
                  <a:r>
                    <a:rPr lang="ru-RU" sz="1200" dirty="0"/>
                    <a:t> серия: </a:t>
                  </a:r>
                  <a:r>
                    <a:rPr lang="ru-RU" sz="1200" dirty="0" err="1"/>
                    <a:t>спилиты</a:t>
                  </a:r>
                  <a:r>
                    <a:rPr lang="ru-RU" sz="1200" dirty="0"/>
                    <a:t>, </a:t>
                  </a:r>
                  <a:r>
                    <a:rPr lang="ru-RU" sz="1200" dirty="0" err="1"/>
                    <a:t>риолиты</a:t>
                  </a:r>
                  <a:endParaRPr lang="ru-RU" sz="1200" dirty="0"/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522BED6-C371-4BD4-A83B-332AADDC07B5}"/>
                    </a:ext>
                  </a:extLst>
                </p:cNvPr>
                <p:cNvSpPr txBox="1"/>
                <p:nvPr/>
              </p:nvSpPr>
              <p:spPr>
                <a:xfrm>
                  <a:off x="5925671" y="2488602"/>
                  <a:ext cx="114586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/>
                    <a:t>Мелководные известняки</a:t>
                  </a: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2483645F-205E-41E0-A566-7699242E215A}"/>
                    </a:ext>
                  </a:extLst>
                </p:cNvPr>
                <p:cNvSpPr txBox="1"/>
                <p:nvPr/>
              </p:nvSpPr>
              <p:spPr>
                <a:xfrm>
                  <a:off x="6203070" y="1998987"/>
                  <a:ext cx="14617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/>
                    <a:t>Липариты, дациты, олистостромы</a:t>
                  </a: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C94AB95E-B523-414C-8E86-0009BD79BF7C}"/>
                    </a:ext>
                  </a:extLst>
                </p:cNvPr>
                <p:cNvSpPr txBox="1"/>
                <p:nvPr/>
              </p:nvSpPr>
              <p:spPr>
                <a:xfrm>
                  <a:off x="6014709" y="1320209"/>
                  <a:ext cx="135770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/>
                    <a:t>Красноцветные континентальные толщи с углями</a:t>
                  </a:r>
                </a:p>
              </p:txBody>
            </p:sp>
          </p:grpSp>
        </p:grp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7E2C1810-E6DF-4EF6-8C6F-EDE7183DE039}"/>
              </a:ext>
            </a:extLst>
          </p:cNvPr>
          <p:cNvGrpSpPr/>
          <p:nvPr/>
        </p:nvGrpSpPr>
        <p:grpSpPr>
          <a:xfrm>
            <a:off x="7646867" y="633519"/>
            <a:ext cx="4014722" cy="3969414"/>
            <a:chOff x="8177278" y="633519"/>
            <a:chExt cx="4014722" cy="3969414"/>
          </a:xfrm>
        </p:grpSpPr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6E3B0AF6-767F-44D2-8E27-A2FF7B3ED05F}"/>
                </a:ext>
              </a:extLst>
            </p:cNvPr>
            <p:cNvSpPr/>
            <p:nvPr/>
          </p:nvSpPr>
          <p:spPr>
            <a:xfrm>
              <a:off x="8177278" y="633519"/>
              <a:ext cx="4014722" cy="39694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C0153C7F-32EA-4339-B7E2-1319DE7C5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165" y="979524"/>
              <a:ext cx="2727197" cy="3397441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503ED12-C5E0-4899-B8D5-9365B0CC6836}"/>
                </a:ext>
              </a:extLst>
            </p:cNvPr>
            <p:cNvSpPr txBox="1"/>
            <p:nvPr/>
          </p:nvSpPr>
          <p:spPr>
            <a:xfrm>
              <a:off x="8682546" y="633519"/>
              <a:ext cx="22680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2. Зона Главного хребта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E909A5E-EF88-49E6-8E10-351AF803FBA1}"/>
                </a:ext>
              </a:extLst>
            </p:cNvPr>
            <p:cNvSpPr txBox="1"/>
            <p:nvPr/>
          </p:nvSpPr>
          <p:spPr>
            <a:xfrm>
              <a:off x="8472392" y="3577588"/>
              <a:ext cx="420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RF</a:t>
              </a:r>
              <a:endParaRPr lang="ru-RU" b="1" baseline="-25000" dirty="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659790F-9771-4F87-BCB9-F072405ADDED}"/>
                </a:ext>
              </a:extLst>
            </p:cNvPr>
            <p:cNvSpPr txBox="1"/>
            <p:nvPr/>
          </p:nvSpPr>
          <p:spPr>
            <a:xfrm>
              <a:off x="8458769" y="2540525"/>
              <a:ext cx="494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PZ</a:t>
              </a:r>
              <a:r>
                <a:rPr lang="en-US" b="1" baseline="-25000" dirty="0"/>
                <a:t>1</a:t>
              </a:r>
              <a:endParaRPr lang="ru-RU" b="1" baseline="-25000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526A3EC-7E95-4070-8618-9F895555A3F8}"/>
                </a:ext>
              </a:extLst>
            </p:cNvPr>
            <p:cNvSpPr txBox="1"/>
            <p:nvPr/>
          </p:nvSpPr>
          <p:spPr>
            <a:xfrm>
              <a:off x="8466158" y="1286394"/>
              <a:ext cx="494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PZ</a:t>
              </a:r>
              <a:r>
                <a:rPr lang="en-US" b="1" baseline="-25000" dirty="0"/>
                <a:t>3</a:t>
              </a:r>
              <a:endParaRPr lang="ru-RU" b="1" baseline="-25000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948768C-1677-42B1-95C7-490A81556ECF}"/>
                </a:ext>
              </a:extLst>
            </p:cNvPr>
            <p:cNvSpPr txBox="1"/>
            <p:nvPr/>
          </p:nvSpPr>
          <p:spPr>
            <a:xfrm>
              <a:off x="10140609" y="3428348"/>
              <a:ext cx="17107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Парагнейсы, слюдяные сланцы, </a:t>
              </a:r>
              <a:r>
                <a:rPr lang="ru-RU" sz="1200" dirty="0" err="1"/>
                <a:t>метатерригенные</a:t>
              </a:r>
              <a:r>
                <a:rPr lang="ru-RU" sz="1200" dirty="0"/>
                <a:t> породы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A083D65-361B-47BE-9C03-FEEDEBD08C69}"/>
                </a:ext>
              </a:extLst>
            </p:cNvPr>
            <p:cNvSpPr txBox="1"/>
            <p:nvPr/>
          </p:nvSpPr>
          <p:spPr>
            <a:xfrm>
              <a:off x="10133871" y="2217359"/>
              <a:ext cx="1984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err="1"/>
                <a:t>Метаконгломераты</a:t>
              </a:r>
              <a:r>
                <a:rPr lang="ru-RU" sz="1200" dirty="0"/>
                <a:t>, амфиболовые гнейсы, амфиболиты (криноидеи </a:t>
              </a:r>
              <a:r>
                <a:rPr lang="en-US" sz="1200" dirty="0"/>
                <a:t>S</a:t>
              </a:r>
              <a:r>
                <a:rPr lang="ru-RU" sz="1200" dirty="0"/>
                <a:t>)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C5625E0-57F6-41A0-B830-29B01AEC860A}"/>
                </a:ext>
              </a:extLst>
            </p:cNvPr>
            <p:cNvSpPr txBox="1"/>
            <p:nvPr/>
          </p:nvSpPr>
          <p:spPr>
            <a:xfrm>
              <a:off x="10126179" y="1070449"/>
              <a:ext cx="1984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err="1"/>
                <a:t>Метатерригенные</a:t>
              </a:r>
              <a:r>
                <a:rPr lang="ru-RU" sz="1200" dirty="0"/>
                <a:t> и </a:t>
              </a:r>
              <a:r>
                <a:rPr lang="ru-RU" sz="1200" dirty="0" err="1"/>
                <a:t>метакарбонатные</a:t>
              </a:r>
              <a:r>
                <a:rPr lang="ru-RU" sz="1200" dirty="0"/>
                <a:t> толщи (</a:t>
              </a:r>
              <a:r>
                <a:rPr lang="ru-RU" sz="1200" b="1" dirty="0"/>
                <a:t>С</a:t>
              </a:r>
              <a:r>
                <a:rPr lang="ru-RU" sz="1200" b="1" baseline="-25000" dirty="0"/>
                <a:t>2-3</a:t>
              </a:r>
              <a:r>
                <a:rPr lang="en-US" sz="1200" b="1" dirty="0"/>
                <a:t>-</a:t>
              </a:r>
              <a:r>
                <a:rPr lang="ru-RU" sz="1200" b="1" dirty="0"/>
                <a:t>Р</a:t>
              </a:r>
              <a:r>
                <a:rPr lang="ru-RU" sz="1200" dirty="0"/>
                <a:t>)</a:t>
              </a:r>
            </a:p>
          </p:txBody>
        </p:sp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3ACC3E04-9DF1-4FF4-A6F3-9E77B016A8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5" t="1751" r="28289" b="77239"/>
          <a:stretch/>
        </p:blipFill>
        <p:spPr>
          <a:xfrm>
            <a:off x="435076" y="4751387"/>
            <a:ext cx="3527324" cy="158576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B6992D1A-6C46-4159-BBCE-AC36E5CE97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6623" y="4751387"/>
            <a:ext cx="3251069" cy="188391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9EB45D1-565D-4CAB-B122-0B426686DF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2608" y="4722970"/>
            <a:ext cx="4158981" cy="1703679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70065208-CB3E-4BAA-BB64-099245F89F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4934" y="963519"/>
            <a:ext cx="5604635" cy="32422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963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20C017-B1E9-4B09-8BD6-998C6E5E15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" r="39473" b="82000"/>
          <a:stretch/>
        </p:blipFill>
        <p:spPr>
          <a:xfrm>
            <a:off x="1018383" y="337153"/>
            <a:ext cx="2720341" cy="12344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069B87-7582-4D04-BF78-6619B8EB95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16" r="26510" b="42334"/>
          <a:stretch/>
        </p:blipFill>
        <p:spPr>
          <a:xfrm>
            <a:off x="516479" y="3493225"/>
            <a:ext cx="5222097" cy="138166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0B821D-8E11-46F5-9C99-EA2E1A7056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712"/>
          <a:stretch/>
        </p:blipFill>
        <p:spPr>
          <a:xfrm>
            <a:off x="427504" y="1691640"/>
            <a:ext cx="5311074" cy="7497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BFD5F39-0644-452E-A6BC-0A612C45C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480" y="2681522"/>
            <a:ext cx="5222098" cy="72000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CE744F4-609E-47AF-9223-14FE0ED653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7" r="28927" b="72207"/>
          <a:stretch/>
        </p:blipFill>
        <p:spPr>
          <a:xfrm>
            <a:off x="6660540" y="822960"/>
            <a:ext cx="4968619" cy="172662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4F696C-107D-4D9C-8B20-6F65B3A285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41" r="26893" b="47444"/>
          <a:stretch/>
        </p:blipFill>
        <p:spPr>
          <a:xfrm>
            <a:off x="6646448" y="2755391"/>
            <a:ext cx="4982711" cy="172662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8814AE0-F144-44ED-8804-E7684762C4C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06" b="81046"/>
          <a:stretch/>
        </p:blipFill>
        <p:spPr>
          <a:xfrm>
            <a:off x="6646448" y="4687822"/>
            <a:ext cx="4978851" cy="17630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CA2D01B-28A5-49C0-890C-8AC4ACA87B6C}"/>
              </a:ext>
            </a:extLst>
          </p:cNvPr>
          <p:cNvSpPr txBox="1"/>
          <p:nvPr/>
        </p:nvSpPr>
        <p:spPr>
          <a:xfrm>
            <a:off x="3738724" y="126146"/>
            <a:ext cx="4776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C000"/>
                </a:solidFill>
              </a:rPr>
              <a:t>Геосинклинальный комплекс</a:t>
            </a:r>
          </a:p>
        </p:txBody>
      </p:sp>
      <p:graphicFrame>
        <p:nvGraphicFramePr>
          <p:cNvPr id="23" name="Объект 22">
            <a:extLst>
              <a:ext uri="{FF2B5EF4-FFF2-40B4-BE49-F238E27FC236}">
                <a16:creationId xmlns:a16="http://schemas.microsoft.com/office/drawing/2014/main" id="{6413E17D-6490-470C-ABD4-4EC383192F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341666"/>
              </p:ext>
            </p:extLst>
          </p:nvPr>
        </p:nvGraphicFramePr>
        <p:xfrm>
          <a:off x="516479" y="5002036"/>
          <a:ext cx="5222097" cy="1248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9" imgW="6958440" imgH="1663200" progId="Photoshop.Image.17">
                  <p:embed/>
                </p:oleObj>
              </mc:Choice>
              <mc:Fallback>
                <p:oleObj name="Image" r:id="rId9" imgW="6958440" imgH="166320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6479" y="5002036"/>
                        <a:ext cx="5222097" cy="1248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CCF9615-22E6-4218-A433-89F6E2E573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06619" y="1999253"/>
            <a:ext cx="6511092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5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Туров\Учебные дисциплины\РегГеол\Карты\АИП\Тектоническая карта АИП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9513" y="467708"/>
            <a:ext cx="6997741" cy="51454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8795476" y="1013631"/>
            <a:ext cx="2455749" cy="2308324"/>
          </a:xfrm>
          <a:prstGeom prst="rect">
            <a:avLst/>
          </a:prstGeom>
          <a:solidFill>
            <a:srgbClr val="FFCCFF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на северо-востоке </a:t>
            </a:r>
            <a:r>
              <a:rPr lang="ru-RU" b="1" dirty="0">
                <a:solidFill>
                  <a:srgbClr val="C00000"/>
                </a:solidFill>
              </a:rPr>
              <a:t>Восточно-Европейская, </a:t>
            </a:r>
            <a:r>
              <a:rPr lang="ru-RU" b="1" dirty="0" err="1">
                <a:solidFill>
                  <a:srgbClr val="C00000"/>
                </a:solidFill>
              </a:rPr>
              <a:t>Таримская</a:t>
            </a:r>
            <a:r>
              <a:rPr lang="ru-RU" b="1" dirty="0">
                <a:solidFill>
                  <a:srgbClr val="C00000"/>
                </a:solidFill>
              </a:rPr>
              <a:t> и Китайско-Корейская</a:t>
            </a:r>
            <a:r>
              <a:rPr lang="ru-RU" b="1" dirty="0">
                <a:solidFill>
                  <a:srgbClr val="462300"/>
                </a:solidFill>
              </a:rPr>
              <a:t> </a:t>
            </a:r>
            <a:r>
              <a:rPr lang="ru-RU" dirty="0"/>
              <a:t>древние платформы; </a:t>
            </a:r>
            <a:r>
              <a:rPr lang="ru-RU" b="1" dirty="0">
                <a:solidFill>
                  <a:srgbClr val="663300"/>
                </a:solidFill>
              </a:rPr>
              <a:t>Урало-Монгольский пояс.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2791823" y="967801"/>
            <a:ext cx="1656184" cy="1296144"/>
            <a:chOff x="1267823" y="976766"/>
            <a:chExt cx="1656184" cy="1296144"/>
          </a:xfrm>
        </p:grpSpPr>
        <p:sp>
          <p:nvSpPr>
            <p:cNvPr id="11" name="Овал 10"/>
            <p:cNvSpPr/>
            <p:nvPr/>
          </p:nvSpPr>
          <p:spPr>
            <a:xfrm rot="1010139">
              <a:off x="1267823" y="976766"/>
              <a:ext cx="1656184" cy="1296144"/>
            </a:xfrm>
            <a:prstGeom prst="ellipse">
              <a:avLst/>
            </a:prstGeom>
            <a:noFill/>
            <a:ln w="635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35696" y="1484784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/>
                <a:t>ВЕП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294948" y="2303766"/>
            <a:ext cx="720080" cy="369332"/>
            <a:chOff x="3779912" y="2348880"/>
            <a:chExt cx="720080" cy="369332"/>
          </a:xfrm>
        </p:grpSpPr>
        <p:sp>
          <p:nvSpPr>
            <p:cNvPr id="14" name="Овал 13"/>
            <p:cNvSpPr/>
            <p:nvPr/>
          </p:nvSpPr>
          <p:spPr>
            <a:xfrm>
              <a:off x="3779912" y="2348880"/>
              <a:ext cx="720080" cy="360040"/>
            </a:xfrm>
            <a:prstGeom prst="ellipse">
              <a:avLst/>
            </a:prstGeom>
            <a:noFill/>
            <a:ln w="635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23928" y="2348880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/>
                <a:t>ТП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1712259" y="2913529"/>
            <a:ext cx="3285692" cy="2644589"/>
            <a:chOff x="395536" y="2780928"/>
            <a:chExt cx="3096344" cy="2880320"/>
          </a:xfrm>
        </p:grpSpPr>
        <p:sp>
          <p:nvSpPr>
            <p:cNvPr id="18" name="Овал 17"/>
            <p:cNvSpPr/>
            <p:nvPr/>
          </p:nvSpPr>
          <p:spPr>
            <a:xfrm>
              <a:off x="395536" y="2780928"/>
              <a:ext cx="3096344" cy="2880320"/>
            </a:xfrm>
            <a:prstGeom prst="ellipse">
              <a:avLst/>
            </a:prstGeom>
            <a:noFill/>
            <a:ln w="635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91680" y="3933056"/>
              <a:ext cx="574340" cy="402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/>
                <a:t>ААП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 rot="19672695">
            <a:off x="5141727" y="2923502"/>
            <a:ext cx="1064164" cy="1208096"/>
            <a:chOff x="3293748" y="2928333"/>
            <a:chExt cx="1533638" cy="1364152"/>
          </a:xfrm>
        </p:grpSpPr>
        <p:sp>
          <p:nvSpPr>
            <p:cNvPr id="22" name="Овал 21"/>
            <p:cNvSpPr/>
            <p:nvPr/>
          </p:nvSpPr>
          <p:spPr>
            <a:xfrm rot="19297073">
              <a:off x="3293748" y="2928333"/>
              <a:ext cx="1533638" cy="1364152"/>
            </a:xfrm>
            <a:prstGeom prst="ellipse">
              <a:avLst/>
            </a:prstGeom>
            <a:noFill/>
            <a:ln w="635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61794" y="3261130"/>
              <a:ext cx="693521" cy="417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/>
                <a:t>ИП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6456040" y="2123891"/>
            <a:ext cx="936104" cy="1080120"/>
            <a:chOff x="4932040" y="2132856"/>
            <a:chExt cx="936104" cy="1080120"/>
          </a:xfrm>
        </p:grpSpPr>
        <p:sp>
          <p:nvSpPr>
            <p:cNvPr id="17" name="Овал 16"/>
            <p:cNvSpPr/>
            <p:nvPr/>
          </p:nvSpPr>
          <p:spPr>
            <a:xfrm>
              <a:off x="4932040" y="2132856"/>
              <a:ext cx="936104" cy="1080120"/>
            </a:xfrm>
            <a:prstGeom prst="ellipse">
              <a:avLst/>
            </a:prstGeom>
            <a:noFill/>
            <a:ln w="635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48064" y="2564904"/>
              <a:ext cx="6480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/>
                <a:t>ККП</a:t>
              </a:r>
            </a:p>
          </p:txBody>
        </p:sp>
      </p:grpSp>
      <p:sp>
        <p:nvSpPr>
          <p:cNvPr id="25" name="Овал 24"/>
          <p:cNvSpPr/>
          <p:nvPr/>
        </p:nvSpPr>
        <p:spPr>
          <a:xfrm rot="2816897">
            <a:off x="4598280" y="1298259"/>
            <a:ext cx="1080120" cy="1224136"/>
          </a:xfrm>
          <a:prstGeom prst="ellipse">
            <a:avLst/>
          </a:prstGeom>
          <a:noFill/>
          <a:ln w="635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8408376" y="5860238"/>
            <a:ext cx="3593124" cy="369332"/>
          </a:xfrm>
          <a:prstGeom prst="rect">
            <a:avLst/>
          </a:prstGeom>
          <a:solidFill>
            <a:srgbClr val="CCFFCC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на Востоке – </a:t>
            </a:r>
            <a:r>
              <a:rPr lang="ru-RU" b="1" dirty="0">
                <a:solidFill>
                  <a:srgbClr val="003300"/>
                </a:solidFill>
              </a:rPr>
              <a:t>Тихоокеанский пояс</a:t>
            </a:r>
            <a:r>
              <a:rPr lang="ru-RU" dirty="0"/>
              <a:t>.</a:t>
            </a:r>
          </a:p>
        </p:txBody>
      </p:sp>
      <p:sp>
        <p:nvSpPr>
          <p:cNvPr id="32" name="Овал 31"/>
          <p:cNvSpPr/>
          <p:nvPr/>
        </p:nvSpPr>
        <p:spPr>
          <a:xfrm>
            <a:off x="7037294" y="3316942"/>
            <a:ext cx="1013012" cy="1210235"/>
          </a:xfrm>
          <a:prstGeom prst="ellipse">
            <a:avLst/>
          </a:prstGeom>
          <a:noFill/>
          <a:ln w="635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 rot="20146956">
            <a:off x="4989367" y="3250064"/>
            <a:ext cx="522393" cy="1165412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 rot="526915">
            <a:off x="5967664" y="3253099"/>
            <a:ext cx="327287" cy="1165412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/>
          <p:cNvGrpSpPr/>
          <p:nvPr/>
        </p:nvGrpSpPr>
        <p:grpSpPr>
          <a:xfrm>
            <a:off x="7765299" y="4941878"/>
            <a:ext cx="862649" cy="842683"/>
            <a:chOff x="6241298" y="4950842"/>
            <a:chExt cx="862649" cy="842683"/>
          </a:xfrm>
        </p:grpSpPr>
        <p:sp>
          <p:nvSpPr>
            <p:cNvPr id="33" name="Овал 32"/>
            <p:cNvSpPr/>
            <p:nvPr/>
          </p:nvSpPr>
          <p:spPr>
            <a:xfrm rot="2257900">
              <a:off x="6241298" y="4950842"/>
              <a:ext cx="862649" cy="842683"/>
            </a:xfrm>
            <a:prstGeom prst="ellipse">
              <a:avLst/>
            </a:prstGeom>
            <a:noFill/>
            <a:ln w="63500"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485289" y="5109882"/>
              <a:ext cx="470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/>
                <a:t>АП</a:t>
              </a: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8795476" y="3421001"/>
            <a:ext cx="3122942" cy="2031325"/>
          </a:xfrm>
          <a:prstGeom prst="rect">
            <a:avLst/>
          </a:prstGeom>
          <a:solidFill>
            <a:srgbClr val="CCCCFF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на юго-западе – </a:t>
            </a:r>
            <a:r>
              <a:rPr lang="ru-RU" b="1" dirty="0">
                <a:solidFill>
                  <a:srgbClr val="000054"/>
                </a:solidFill>
              </a:rPr>
              <a:t>Африкано-Аравийская</a:t>
            </a:r>
            <a:r>
              <a:rPr lang="ru-RU" dirty="0"/>
              <a:t> и </a:t>
            </a:r>
            <a:r>
              <a:rPr lang="ru-RU" b="1" dirty="0">
                <a:solidFill>
                  <a:srgbClr val="000054"/>
                </a:solidFill>
              </a:rPr>
              <a:t>Индостанская</a:t>
            </a:r>
            <a:r>
              <a:rPr lang="ru-RU" b="1" dirty="0">
                <a:solidFill>
                  <a:srgbClr val="003300"/>
                </a:solidFill>
              </a:rPr>
              <a:t> </a:t>
            </a:r>
            <a:r>
              <a:rPr lang="ru-RU" b="1" dirty="0"/>
              <a:t>древние</a:t>
            </a:r>
            <a:r>
              <a:rPr lang="ru-RU" b="1" dirty="0">
                <a:solidFill>
                  <a:srgbClr val="003300"/>
                </a:solidFill>
              </a:rPr>
              <a:t> </a:t>
            </a:r>
            <a:r>
              <a:rPr lang="ru-RU" b="1" dirty="0"/>
              <a:t>платформы</a:t>
            </a:r>
            <a:r>
              <a:rPr lang="ru-RU" dirty="0"/>
              <a:t>; </a:t>
            </a:r>
            <a:r>
              <a:rPr lang="ru-RU" b="1" dirty="0">
                <a:solidFill>
                  <a:srgbClr val="002060"/>
                </a:solidFill>
              </a:rPr>
              <a:t>впадины Индийского океана</a:t>
            </a:r>
            <a:r>
              <a:rPr lang="ru-RU" dirty="0"/>
              <a:t>;</a:t>
            </a:r>
          </a:p>
          <a:p>
            <a:r>
              <a:rPr lang="ru-RU" dirty="0"/>
              <a:t>на ЮВ – </a:t>
            </a:r>
            <a:r>
              <a:rPr lang="ru-RU" b="1" dirty="0">
                <a:solidFill>
                  <a:srgbClr val="333300"/>
                </a:solidFill>
              </a:rPr>
              <a:t>Австралийская </a:t>
            </a:r>
            <a:r>
              <a:rPr lang="ru-RU" dirty="0"/>
              <a:t>платформа.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66048" y="5604056"/>
            <a:ext cx="3191434" cy="120032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ТП – </a:t>
            </a:r>
            <a:r>
              <a:rPr lang="ru-RU" b="1" dirty="0">
                <a:solidFill>
                  <a:srgbClr val="C00000"/>
                </a:solidFill>
              </a:rPr>
              <a:t>3</a:t>
            </a:r>
            <a:r>
              <a:rPr lang="ru-RU" b="1" dirty="0">
                <a:solidFill>
                  <a:schemeClr val="bg1"/>
                </a:solidFill>
              </a:rPr>
              <a:t> поперечных сегмента: </a:t>
            </a:r>
          </a:p>
          <a:p>
            <a:pPr marL="180000" indent="180000">
              <a:buFont typeface="Arial" pitchFamily="34" charset="0"/>
              <a:buChar char="•"/>
            </a:pPr>
            <a:r>
              <a:rPr lang="ru-RU" b="1" dirty="0">
                <a:solidFill>
                  <a:srgbClr val="CC6600"/>
                </a:solidFill>
              </a:rPr>
              <a:t>Средиземноморский</a:t>
            </a:r>
            <a:r>
              <a:rPr lang="ru-RU" b="1" dirty="0">
                <a:solidFill>
                  <a:schemeClr val="bg1"/>
                </a:solidFill>
              </a:rPr>
              <a:t>,</a:t>
            </a:r>
          </a:p>
          <a:p>
            <a:pPr marL="180000" indent="180000">
              <a:buFont typeface="Arial" pitchFamily="34" charset="0"/>
              <a:buChar char="•"/>
            </a:pPr>
            <a:r>
              <a:rPr lang="ru-RU" b="1" dirty="0">
                <a:solidFill>
                  <a:srgbClr val="008000"/>
                </a:solidFill>
              </a:rPr>
              <a:t>Памиро-Гималайский</a:t>
            </a:r>
            <a:r>
              <a:rPr lang="ru-RU" b="1" dirty="0">
                <a:solidFill>
                  <a:schemeClr val="bg1"/>
                </a:solidFill>
              </a:rPr>
              <a:t>,</a:t>
            </a:r>
          </a:p>
          <a:p>
            <a:pPr marL="180000" indent="180000">
              <a:buFont typeface="Arial" pitchFamily="34" charset="0"/>
              <a:buChar char="•"/>
            </a:pPr>
            <a:r>
              <a:rPr lang="ru-RU" b="1" dirty="0">
                <a:solidFill>
                  <a:srgbClr val="FFFF00"/>
                </a:solidFill>
              </a:rPr>
              <a:t>Индонезийский</a:t>
            </a:r>
            <a:r>
              <a:rPr lang="ru-RU" b="1" dirty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 rot="17971422">
            <a:off x="6672620" y="4798487"/>
            <a:ext cx="327287" cy="994419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5253317" y="5737413"/>
            <a:ext cx="1677062" cy="64633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Возраст пояса: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b="1" dirty="0">
                <a:solidFill>
                  <a:srgbClr val="FFC000"/>
                </a:solidFill>
              </a:rPr>
              <a:t>R</a:t>
            </a:r>
            <a:r>
              <a:rPr lang="en-US" b="1" baseline="-25000" dirty="0">
                <a:solidFill>
                  <a:srgbClr val="FFC000"/>
                </a:solidFill>
              </a:rPr>
              <a:t>3</a:t>
            </a:r>
            <a:r>
              <a:rPr lang="en-US" b="1" dirty="0">
                <a:solidFill>
                  <a:srgbClr val="FFC000"/>
                </a:solidFill>
              </a:rPr>
              <a:t>—KZ</a:t>
            </a:r>
            <a:r>
              <a:rPr lang="ru-RU" dirty="0"/>
              <a:t> </a:t>
            </a:r>
            <a:r>
              <a:rPr lang="en-US" dirty="0"/>
              <a:t> </a:t>
            </a:r>
            <a:r>
              <a:rPr lang="en-US" b="1" dirty="0">
                <a:solidFill>
                  <a:schemeClr val="bg1"/>
                </a:solidFill>
              </a:rPr>
              <a:t>(</a:t>
            </a:r>
            <a:r>
              <a:rPr lang="en-US" b="1" dirty="0">
                <a:solidFill>
                  <a:srgbClr val="FF0000"/>
                </a:solidFill>
              </a:rPr>
              <a:t>&gt;1Ga</a:t>
            </a:r>
            <a:r>
              <a:rPr lang="en-US" b="1" dirty="0">
                <a:solidFill>
                  <a:schemeClr val="bg1"/>
                </a:solidFill>
              </a:rPr>
              <a:t>)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7675" y="35947"/>
            <a:ext cx="11325225" cy="92333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Средиземноморский подвижный (складчатый) пояс </a:t>
            </a:r>
            <a:r>
              <a:rPr lang="ru-RU" dirty="0"/>
              <a:t>– одна из крупнейших структур Евразии; протягивается на </a:t>
            </a:r>
            <a:r>
              <a:rPr lang="ru-RU" b="1" dirty="0">
                <a:solidFill>
                  <a:srgbClr val="FF0000"/>
                </a:solidFill>
              </a:rPr>
              <a:t>15000 км</a:t>
            </a:r>
            <a:r>
              <a:rPr lang="ru-RU" dirty="0"/>
              <a:t> в виде широкой полосы от Атлантического океана (Западной Европы)  на западе до Индонезии на юго-востоке. Структуры обрамления: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  <p:bldP spid="29" grpId="0" animBg="1"/>
      <p:bldP spid="32" grpId="0" animBg="1"/>
      <p:bldP spid="34" grpId="0" animBg="1"/>
      <p:bldP spid="35" grpId="0" animBg="1"/>
      <p:bldP spid="21" grpId="0" animBg="1"/>
      <p:bldP spid="39" grpId="0" animBg="1"/>
      <p:bldP spid="40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F4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3801" y="1628776"/>
            <a:ext cx="5402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Segoe Script" pitchFamily="66" charset="0"/>
              </a:rPr>
              <a:t>На сегодня все…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9475" y="3524251"/>
            <a:ext cx="5891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7030A0"/>
                </a:solidFill>
                <a:latin typeface="Segoe Print" pitchFamily="2" charset="0"/>
              </a:rPr>
              <a:t>Будьте здоровы!!!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Туров\Учебные дисциплины\РегГеол\Карты\АИП\Тектоническая карта АИП.jpg"/>
          <p:cNvPicPr>
            <a:picLocks noChangeAspect="1" noChangeArrowheads="1"/>
          </p:cNvPicPr>
          <p:nvPr/>
        </p:nvPicPr>
        <p:blipFill>
          <a:blip r:embed="rId2" cstate="print"/>
          <a:srcRect l="5819" t="18264" r="44859" b="40738"/>
          <a:stretch>
            <a:fillRect/>
          </a:stretch>
        </p:blipFill>
        <p:spPr bwMode="auto">
          <a:xfrm>
            <a:off x="819972" y="681318"/>
            <a:ext cx="5910884" cy="3612777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921443" y="1985108"/>
            <a:ext cx="3467099" cy="92333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rgbClr val="FF0000"/>
                </a:solidFill>
              </a:rPr>
              <a:t>Центральная зона:</a:t>
            </a:r>
            <a:endParaRPr lang="ru-RU" dirty="0"/>
          </a:p>
          <a:p>
            <a:pPr marL="180000" indent="216000">
              <a:buFont typeface="Arial" pitchFamily="34" charset="0"/>
              <a:buChar char="•"/>
            </a:pPr>
            <a:r>
              <a:rPr lang="ru-RU" b="1" dirty="0"/>
              <a:t>альпиды,</a:t>
            </a:r>
            <a:endParaRPr lang="ru-RU" dirty="0"/>
          </a:p>
          <a:p>
            <a:pPr marL="180000" indent="216000">
              <a:buFont typeface="Arial" pitchFamily="34" charset="0"/>
              <a:buChar char="•"/>
            </a:pPr>
            <a:r>
              <a:rPr lang="ru-RU" b="1" dirty="0" err="1"/>
              <a:t>мезозоиды</a:t>
            </a:r>
            <a:r>
              <a:rPr lang="ru-RU" b="1" dirty="0"/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924676" y="1210091"/>
            <a:ext cx="3467099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2</a:t>
            </a:r>
            <a:r>
              <a:rPr lang="ru-RU" dirty="0"/>
              <a:t> </a:t>
            </a:r>
            <a:r>
              <a:rPr lang="ru-RU" b="1" dirty="0">
                <a:solidFill>
                  <a:srgbClr val="003300"/>
                </a:solidFill>
              </a:rPr>
              <a:t>внешние</a:t>
            </a:r>
            <a:r>
              <a:rPr lang="ru-RU" dirty="0"/>
              <a:t> (северная и южная) – </a:t>
            </a:r>
            <a:r>
              <a:rPr lang="ru-RU" b="1" dirty="0">
                <a:solidFill>
                  <a:srgbClr val="663300"/>
                </a:solidFill>
              </a:rPr>
              <a:t>эпипалеозойские платформы</a:t>
            </a:r>
            <a:r>
              <a:rPr lang="ru-RU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15710" y="3019555"/>
            <a:ext cx="347606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66"/>
                </a:solidFill>
              </a:rPr>
              <a:t>Глубоководные впадины </a:t>
            </a:r>
            <a:r>
              <a:rPr lang="ru-RU" dirty="0"/>
              <a:t>и </a:t>
            </a:r>
            <a:r>
              <a:rPr lang="ru-RU" b="1" dirty="0">
                <a:solidFill>
                  <a:srgbClr val="002060"/>
                </a:solidFill>
              </a:rPr>
              <a:t>глубоководные</a:t>
            </a:r>
            <a:r>
              <a:rPr lang="ru-RU" dirty="0"/>
              <a:t> </a:t>
            </a:r>
            <a:r>
              <a:rPr lang="ru-RU" b="1" dirty="0">
                <a:solidFill>
                  <a:srgbClr val="000066"/>
                </a:solidFill>
              </a:rPr>
              <a:t>желоба</a:t>
            </a:r>
            <a:r>
              <a:rPr lang="ru-RU" dirty="0"/>
              <a:t> наложены и на </a:t>
            </a:r>
            <a:r>
              <a:rPr lang="ru-RU" b="1" dirty="0">
                <a:solidFill>
                  <a:srgbClr val="C00000"/>
                </a:solidFill>
              </a:rPr>
              <a:t>альпиды</a:t>
            </a:r>
            <a:r>
              <a:rPr lang="ru-RU" dirty="0"/>
              <a:t> и на </a:t>
            </a:r>
            <a:r>
              <a:rPr lang="ru-RU" b="1" dirty="0">
                <a:solidFill>
                  <a:srgbClr val="663300"/>
                </a:solidFill>
              </a:rPr>
              <a:t>молодую</a:t>
            </a:r>
            <a:r>
              <a:rPr lang="ru-RU" dirty="0"/>
              <a:t> </a:t>
            </a:r>
            <a:r>
              <a:rPr lang="ru-RU" b="1" dirty="0">
                <a:solidFill>
                  <a:srgbClr val="462300"/>
                </a:solidFill>
              </a:rPr>
              <a:t>платформу</a:t>
            </a:r>
            <a:r>
              <a:rPr lang="ru-RU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8565" y="152399"/>
            <a:ext cx="411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+mj-lt"/>
              </a:rPr>
              <a:t>Средиземноморский сегмент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15711" y="689566"/>
            <a:ext cx="2921697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Имеет зональное строение:</a:t>
            </a:r>
          </a:p>
        </p:txBody>
      </p:sp>
      <p:pic>
        <p:nvPicPr>
          <p:cNvPr id="8" name="Picture 2" descr="D:\Туров\Учебные дисциплины\РегГеол\Карты\АИП\Тектоническая карта АИП.jpg"/>
          <p:cNvPicPr>
            <a:picLocks noChangeAspect="1" noChangeArrowheads="1"/>
          </p:cNvPicPr>
          <p:nvPr/>
        </p:nvPicPr>
        <p:blipFill>
          <a:blip r:embed="rId2" cstate="print"/>
          <a:srcRect l="7696" t="31591" r="64926" b="50097"/>
          <a:stretch>
            <a:fillRect/>
          </a:stretch>
        </p:blipFill>
        <p:spPr bwMode="auto">
          <a:xfrm>
            <a:off x="819972" y="4361349"/>
            <a:ext cx="4228951" cy="20798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124451" y="4361688"/>
            <a:ext cx="6905624" cy="2031325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rgbClr val="FF0000"/>
                </a:solidFill>
              </a:rPr>
              <a:t>Северная зона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dirty="0"/>
              <a:t>– </a:t>
            </a:r>
            <a:r>
              <a:rPr lang="ru-RU" b="1" dirty="0">
                <a:solidFill>
                  <a:srgbClr val="003300"/>
                </a:solidFill>
              </a:rPr>
              <a:t>молодая платформа</a:t>
            </a:r>
            <a:r>
              <a:rPr lang="ru-RU" dirty="0"/>
              <a:t>:</a:t>
            </a:r>
            <a:endParaRPr lang="ru-RU" dirty="0">
              <a:solidFill>
                <a:srgbClr val="0033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выступы складчатого</a:t>
            </a:r>
            <a:r>
              <a:rPr lang="ru-RU" dirty="0"/>
              <a:t> </a:t>
            </a:r>
            <a:r>
              <a:rPr lang="ru-RU" b="1" dirty="0"/>
              <a:t>фундамента:</a:t>
            </a:r>
            <a:endParaRPr lang="ru-RU" dirty="0"/>
          </a:p>
          <a:p>
            <a:pPr marL="465750" indent="-285750">
              <a:buFont typeface="Symbol" panose="05050102010706020507" pitchFamily="18" charset="2"/>
              <a:buChar char="-"/>
            </a:pPr>
            <a:r>
              <a:rPr lang="ru-RU" b="1" dirty="0">
                <a:solidFill>
                  <a:srgbClr val="002060"/>
                </a:solidFill>
              </a:rPr>
              <a:t>байкальские,</a:t>
            </a:r>
            <a:endParaRPr lang="ru-RU" dirty="0"/>
          </a:p>
          <a:p>
            <a:pPr marL="465750" indent="-285750">
              <a:buFont typeface="Symbol" panose="05050102010706020507" pitchFamily="18" charset="2"/>
              <a:buChar char="-"/>
            </a:pPr>
            <a:r>
              <a:rPr lang="ru-RU" b="1" dirty="0" err="1">
                <a:solidFill>
                  <a:srgbClr val="663300"/>
                </a:solidFill>
              </a:rPr>
              <a:t>герцинские</a:t>
            </a:r>
            <a:r>
              <a:rPr lang="ru-RU" b="1" dirty="0">
                <a:solidFill>
                  <a:srgbClr val="663300"/>
                </a:solidFill>
              </a:rPr>
              <a:t>,</a:t>
            </a:r>
          </a:p>
          <a:p>
            <a:pPr marL="465750" indent="-285750">
              <a:buFont typeface="Symbol" panose="05050102010706020507" pitchFamily="18" charset="2"/>
              <a:buChar char="-"/>
            </a:pPr>
            <a:r>
              <a:rPr lang="ru-RU" b="1" dirty="0">
                <a:solidFill>
                  <a:srgbClr val="003300"/>
                </a:solidFill>
              </a:rPr>
              <a:t>киммерийские</a:t>
            </a:r>
            <a:r>
              <a:rPr lang="ru-RU" dirty="0"/>
              <a:t> (редко);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плиты</a:t>
            </a:r>
            <a:r>
              <a:rPr lang="ru-RU" dirty="0"/>
              <a:t>: </a:t>
            </a:r>
          </a:p>
          <a:p>
            <a:r>
              <a:rPr lang="ru-RU" b="1" dirty="0" err="1">
                <a:solidFill>
                  <a:srgbClr val="003300"/>
                </a:solidFill>
              </a:rPr>
              <a:t>Западно-Европейская</a:t>
            </a:r>
            <a:r>
              <a:rPr lang="ru-RU" b="1" dirty="0">
                <a:solidFill>
                  <a:srgbClr val="003300"/>
                </a:solidFill>
              </a:rPr>
              <a:t>, </a:t>
            </a:r>
            <a:r>
              <a:rPr lang="ru-RU" b="1" dirty="0" err="1">
                <a:solidFill>
                  <a:srgbClr val="003300"/>
                </a:solidFill>
              </a:rPr>
              <a:t>Мезийская</a:t>
            </a:r>
            <a:r>
              <a:rPr lang="ru-RU" b="1" dirty="0">
                <a:solidFill>
                  <a:srgbClr val="003300"/>
                </a:solidFill>
              </a:rPr>
              <a:t>, Скифская и </a:t>
            </a:r>
            <a:r>
              <a:rPr lang="ru-RU" b="1" dirty="0" err="1">
                <a:solidFill>
                  <a:srgbClr val="003300"/>
                </a:solidFill>
              </a:rPr>
              <a:t>Южно-Туранская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amsung\Desktop\геологческая 10 мил (2)\геологич10мл.jpg"/>
          <p:cNvPicPr>
            <a:picLocks noChangeAspect="1" noChangeArrowheads="1"/>
          </p:cNvPicPr>
          <p:nvPr/>
        </p:nvPicPr>
        <p:blipFill>
          <a:blip r:embed="rId2" cstate="print"/>
          <a:srcRect l="5228" t="27392" r="64097" b="8332"/>
          <a:stretch>
            <a:fillRect/>
          </a:stretch>
        </p:blipFill>
        <p:spPr bwMode="auto">
          <a:xfrm>
            <a:off x="1699512" y="404664"/>
            <a:ext cx="4324480" cy="5987742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188584" y="421731"/>
            <a:ext cx="4121936" cy="1200329"/>
          </a:xfrm>
          <a:prstGeom prst="rect">
            <a:avLst/>
          </a:prstGeom>
          <a:ln w="3175"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 пределах </a:t>
            </a:r>
            <a:r>
              <a:rPr lang="ru-RU" b="1" u="sng" dirty="0">
                <a:solidFill>
                  <a:srgbClr val="FFFF00"/>
                </a:solidFill>
              </a:rPr>
              <a:t>России и ближнего зарубежья</a:t>
            </a:r>
            <a:r>
              <a:rPr lang="ru-RU" b="1" u="sng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(в границах бывшего СССР) располагается лишь небольшая часть этого пояса.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96584" y="1899046"/>
            <a:ext cx="411508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Молодые горные сооружения – </a:t>
            </a:r>
            <a:r>
              <a:rPr lang="ru-RU" b="1" dirty="0">
                <a:solidFill>
                  <a:srgbClr val="C00000"/>
                </a:solidFill>
              </a:rPr>
              <a:t>Восточные Карпаты, Горный Крым, Кавказ, Копетдаг</a:t>
            </a:r>
            <a:r>
              <a:rPr lang="ru-RU" b="1" dirty="0"/>
              <a:t>  </a:t>
            </a:r>
            <a:r>
              <a:rPr lang="ru-RU" dirty="0"/>
              <a:t>– </a:t>
            </a:r>
            <a:r>
              <a:rPr lang="ru-RU" b="1" dirty="0">
                <a:solidFill>
                  <a:srgbClr val="C00000"/>
                </a:solidFill>
              </a:rPr>
              <a:t>альпийские</a:t>
            </a:r>
            <a:r>
              <a:rPr lang="ru-RU" dirty="0"/>
              <a:t> складчатые сооружения; </a:t>
            </a:r>
          </a:p>
          <a:p>
            <a:r>
              <a:rPr lang="ru-RU" b="1" dirty="0">
                <a:solidFill>
                  <a:srgbClr val="003300"/>
                </a:solidFill>
              </a:rPr>
              <a:t>Памир</a:t>
            </a:r>
            <a:r>
              <a:rPr lang="ru-RU" dirty="0"/>
              <a:t> – </a:t>
            </a:r>
            <a:r>
              <a:rPr lang="ru-RU" b="1" dirty="0">
                <a:solidFill>
                  <a:srgbClr val="663300"/>
                </a:solidFill>
              </a:rPr>
              <a:t>герцинский</a:t>
            </a:r>
            <a:r>
              <a:rPr lang="ru-RU" dirty="0"/>
              <a:t> и </a:t>
            </a:r>
            <a:r>
              <a:rPr lang="ru-RU" b="1" dirty="0">
                <a:solidFill>
                  <a:srgbClr val="003300"/>
                </a:solidFill>
              </a:rPr>
              <a:t>киммерийский</a:t>
            </a:r>
            <a:r>
              <a:rPr lang="ru-RU" dirty="0"/>
              <a:t>.</a:t>
            </a:r>
          </a:p>
        </p:txBody>
      </p:sp>
      <p:sp>
        <p:nvSpPr>
          <p:cNvPr id="35" name="Полилиния 34"/>
          <p:cNvSpPr/>
          <p:nvPr/>
        </p:nvSpPr>
        <p:spPr bwMode="auto">
          <a:xfrm>
            <a:off x="4291783" y="-4635896"/>
            <a:ext cx="682625" cy="63500"/>
          </a:xfrm>
          <a:custGeom>
            <a:avLst/>
            <a:gdLst>
              <a:gd name="connsiteX0" fmla="*/ 0 w 683581"/>
              <a:gd name="connsiteY0" fmla="*/ 14796 h 63623"/>
              <a:gd name="connsiteX1" fmla="*/ 53266 w 683581"/>
              <a:gd name="connsiteY1" fmla="*/ 59184 h 63623"/>
              <a:gd name="connsiteX2" fmla="*/ 79899 w 683581"/>
              <a:gd name="connsiteY2" fmla="*/ 41429 h 63623"/>
              <a:gd name="connsiteX3" fmla="*/ 106532 w 683581"/>
              <a:gd name="connsiteY3" fmla="*/ 23673 h 63623"/>
              <a:gd name="connsiteX4" fmla="*/ 213064 w 683581"/>
              <a:gd name="connsiteY4" fmla="*/ 23673 h 63623"/>
              <a:gd name="connsiteX5" fmla="*/ 266330 w 683581"/>
              <a:gd name="connsiteY5" fmla="*/ 41429 h 63623"/>
              <a:gd name="connsiteX6" fmla="*/ 292963 w 683581"/>
              <a:gd name="connsiteY6" fmla="*/ 32551 h 63623"/>
              <a:gd name="connsiteX7" fmla="*/ 328474 w 683581"/>
              <a:gd name="connsiteY7" fmla="*/ 5918 h 63623"/>
              <a:gd name="connsiteX8" fmla="*/ 417251 w 683581"/>
              <a:gd name="connsiteY8" fmla="*/ 41429 h 63623"/>
              <a:gd name="connsiteX9" fmla="*/ 452761 w 683581"/>
              <a:gd name="connsiteY9" fmla="*/ 32551 h 63623"/>
              <a:gd name="connsiteX10" fmla="*/ 479394 w 683581"/>
              <a:gd name="connsiteY10" fmla="*/ 5918 h 63623"/>
              <a:gd name="connsiteX11" fmla="*/ 550416 w 683581"/>
              <a:gd name="connsiteY11" fmla="*/ 5918 h 63623"/>
              <a:gd name="connsiteX12" fmla="*/ 612559 w 683581"/>
              <a:gd name="connsiteY12" fmla="*/ 41429 h 63623"/>
              <a:gd name="connsiteX13" fmla="*/ 683581 w 683581"/>
              <a:gd name="connsiteY13" fmla="*/ 5918 h 63623"/>
              <a:gd name="connsiteX14" fmla="*/ 683581 w 683581"/>
              <a:gd name="connsiteY14" fmla="*/ 5918 h 63623"/>
              <a:gd name="connsiteX0" fmla="*/ 0 w 683581"/>
              <a:gd name="connsiteY0" fmla="*/ 14796 h 63623"/>
              <a:gd name="connsiteX1" fmla="*/ 53266 w 683581"/>
              <a:gd name="connsiteY1" fmla="*/ 59184 h 63623"/>
              <a:gd name="connsiteX2" fmla="*/ 79899 w 683581"/>
              <a:gd name="connsiteY2" fmla="*/ 41429 h 63623"/>
              <a:gd name="connsiteX3" fmla="*/ 139189 w 683581"/>
              <a:gd name="connsiteY3" fmla="*/ 10610 h 63623"/>
              <a:gd name="connsiteX4" fmla="*/ 213064 w 683581"/>
              <a:gd name="connsiteY4" fmla="*/ 23673 h 63623"/>
              <a:gd name="connsiteX5" fmla="*/ 266330 w 683581"/>
              <a:gd name="connsiteY5" fmla="*/ 41429 h 63623"/>
              <a:gd name="connsiteX6" fmla="*/ 292963 w 683581"/>
              <a:gd name="connsiteY6" fmla="*/ 32551 h 63623"/>
              <a:gd name="connsiteX7" fmla="*/ 328474 w 683581"/>
              <a:gd name="connsiteY7" fmla="*/ 5918 h 63623"/>
              <a:gd name="connsiteX8" fmla="*/ 417251 w 683581"/>
              <a:gd name="connsiteY8" fmla="*/ 41429 h 63623"/>
              <a:gd name="connsiteX9" fmla="*/ 452761 w 683581"/>
              <a:gd name="connsiteY9" fmla="*/ 32551 h 63623"/>
              <a:gd name="connsiteX10" fmla="*/ 479394 w 683581"/>
              <a:gd name="connsiteY10" fmla="*/ 5918 h 63623"/>
              <a:gd name="connsiteX11" fmla="*/ 550416 w 683581"/>
              <a:gd name="connsiteY11" fmla="*/ 5918 h 63623"/>
              <a:gd name="connsiteX12" fmla="*/ 612559 w 683581"/>
              <a:gd name="connsiteY12" fmla="*/ 41429 h 63623"/>
              <a:gd name="connsiteX13" fmla="*/ 683581 w 683581"/>
              <a:gd name="connsiteY13" fmla="*/ 5918 h 63623"/>
              <a:gd name="connsiteX14" fmla="*/ 683581 w 683581"/>
              <a:gd name="connsiteY14" fmla="*/ 5918 h 63623"/>
              <a:gd name="connsiteX0" fmla="*/ 0 w 683581"/>
              <a:gd name="connsiteY0" fmla="*/ 14796 h 63623"/>
              <a:gd name="connsiteX1" fmla="*/ 53266 w 683581"/>
              <a:gd name="connsiteY1" fmla="*/ 59184 h 63623"/>
              <a:gd name="connsiteX2" fmla="*/ 79899 w 683581"/>
              <a:gd name="connsiteY2" fmla="*/ 41429 h 63623"/>
              <a:gd name="connsiteX3" fmla="*/ 139189 w 683581"/>
              <a:gd name="connsiteY3" fmla="*/ 10610 h 63623"/>
              <a:gd name="connsiteX4" fmla="*/ 209798 w 683581"/>
              <a:gd name="connsiteY4" fmla="*/ 33470 h 63623"/>
              <a:gd name="connsiteX5" fmla="*/ 266330 w 683581"/>
              <a:gd name="connsiteY5" fmla="*/ 41429 h 63623"/>
              <a:gd name="connsiteX6" fmla="*/ 292963 w 683581"/>
              <a:gd name="connsiteY6" fmla="*/ 32551 h 63623"/>
              <a:gd name="connsiteX7" fmla="*/ 328474 w 683581"/>
              <a:gd name="connsiteY7" fmla="*/ 5918 h 63623"/>
              <a:gd name="connsiteX8" fmla="*/ 417251 w 683581"/>
              <a:gd name="connsiteY8" fmla="*/ 41429 h 63623"/>
              <a:gd name="connsiteX9" fmla="*/ 452761 w 683581"/>
              <a:gd name="connsiteY9" fmla="*/ 32551 h 63623"/>
              <a:gd name="connsiteX10" fmla="*/ 479394 w 683581"/>
              <a:gd name="connsiteY10" fmla="*/ 5918 h 63623"/>
              <a:gd name="connsiteX11" fmla="*/ 550416 w 683581"/>
              <a:gd name="connsiteY11" fmla="*/ 5918 h 63623"/>
              <a:gd name="connsiteX12" fmla="*/ 612559 w 683581"/>
              <a:gd name="connsiteY12" fmla="*/ 41429 h 63623"/>
              <a:gd name="connsiteX13" fmla="*/ 683581 w 683581"/>
              <a:gd name="connsiteY13" fmla="*/ 5918 h 63623"/>
              <a:gd name="connsiteX14" fmla="*/ 683581 w 683581"/>
              <a:gd name="connsiteY14" fmla="*/ 5918 h 63623"/>
              <a:gd name="connsiteX0" fmla="*/ 0 w 683581"/>
              <a:gd name="connsiteY0" fmla="*/ 14796 h 63623"/>
              <a:gd name="connsiteX1" fmla="*/ 53266 w 683581"/>
              <a:gd name="connsiteY1" fmla="*/ 59184 h 63623"/>
              <a:gd name="connsiteX2" fmla="*/ 79899 w 683581"/>
              <a:gd name="connsiteY2" fmla="*/ 41429 h 63623"/>
              <a:gd name="connsiteX3" fmla="*/ 139189 w 683581"/>
              <a:gd name="connsiteY3" fmla="*/ 10610 h 63623"/>
              <a:gd name="connsiteX4" fmla="*/ 209798 w 683581"/>
              <a:gd name="connsiteY4" fmla="*/ 33470 h 63623"/>
              <a:gd name="connsiteX5" fmla="*/ 250002 w 683581"/>
              <a:gd name="connsiteY5" fmla="*/ 41429 h 63623"/>
              <a:gd name="connsiteX6" fmla="*/ 292963 w 683581"/>
              <a:gd name="connsiteY6" fmla="*/ 32551 h 63623"/>
              <a:gd name="connsiteX7" fmla="*/ 328474 w 683581"/>
              <a:gd name="connsiteY7" fmla="*/ 5918 h 63623"/>
              <a:gd name="connsiteX8" fmla="*/ 417251 w 683581"/>
              <a:gd name="connsiteY8" fmla="*/ 41429 h 63623"/>
              <a:gd name="connsiteX9" fmla="*/ 452761 w 683581"/>
              <a:gd name="connsiteY9" fmla="*/ 32551 h 63623"/>
              <a:gd name="connsiteX10" fmla="*/ 479394 w 683581"/>
              <a:gd name="connsiteY10" fmla="*/ 5918 h 63623"/>
              <a:gd name="connsiteX11" fmla="*/ 550416 w 683581"/>
              <a:gd name="connsiteY11" fmla="*/ 5918 h 63623"/>
              <a:gd name="connsiteX12" fmla="*/ 612559 w 683581"/>
              <a:gd name="connsiteY12" fmla="*/ 41429 h 63623"/>
              <a:gd name="connsiteX13" fmla="*/ 683581 w 683581"/>
              <a:gd name="connsiteY13" fmla="*/ 5918 h 63623"/>
              <a:gd name="connsiteX14" fmla="*/ 683581 w 683581"/>
              <a:gd name="connsiteY14" fmla="*/ 5918 h 63623"/>
              <a:gd name="connsiteX0" fmla="*/ 0 w 683581"/>
              <a:gd name="connsiteY0" fmla="*/ 14796 h 63623"/>
              <a:gd name="connsiteX1" fmla="*/ 53266 w 683581"/>
              <a:gd name="connsiteY1" fmla="*/ 59184 h 63623"/>
              <a:gd name="connsiteX2" fmla="*/ 79899 w 683581"/>
              <a:gd name="connsiteY2" fmla="*/ 41429 h 63623"/>
              <a:gd name="connsiteX3" fmla="*/ 139189 w 683581"/>
              <a:gd name="connsiteY3" fmla="*/ 10610 h 63623"/>
              <a:gd name="connsiteX4" fmla="*/ 180406 w 683581"/>
              <a:gd name="connsiteY4" fmla="*/ 30204 h 63623"/>
              <a:gd name="connsiteX5" fmla="*/ 250002 w 683581"/>
              <a:gd name="connsiteY5" fmla="*/ 41429 h 63623"/>
              <a:gd name="connsiteX6" fmla="*/ 292963 w 683581"/>
              <a:gd name="connsiteY6" fmla="*/ 32551 h 63623"/>
              <a:gd name="connsiteX7" fmla="*/ 328474 w 683581"/>
              <a:gd name="connsiteY7" fmla="*/ 5918 h 63623"/>
              <a:gd name="connsiteX8" fmla="*/ 417251 w 683581"/>
              <a:gd name="connsiteY8" fmla="*/ 41429 h 63623"/>
              <a:gd name="connsiteX9" fmla="*/ 452761 w 683581"/>
              <a:gd name="connsiteY9" fmla="*/ 32551 h 63623"/>
              <a:gd name="connsiteX10" fmla="*/ 479394 w 683581"/>
              <a:gd name="connsiteY10" fmla="*/ 5918 h 63623"/>
              <a:gd name="connsiteX11" fmla="*/ 550416 w 683581"/>
              <a:gd name="connsiteY11" fmla="*/ 5918 h 63623"/>
              <a:gd name="connsiteX12" fmla="*/ 612559 w 683581"/>
              <a:gd name="connsiteY12" fmla="*/ 41429 h 63623"/>
              <a:gd name="connsiteX13" fmla="*/ 683581 w 683581"/>
              <a:gd name="connsiteY13" fmla="*/ 5918 h 63623"/>
              <a:gd name="connsiteX14" fmla="*/ 683581 w 683581"/>
              <a:gd name="connsiteY14" fmla="*/ 5918 h 63623"/>
              <a:gd name="connsiteX0" fmla="*/ 0 w 683581"/>
              <a:gd name="connsiteY0" fmla="*/ 14796 h 63623"/>
              <a:gd name="connsiteX1" fmla="*/ 53266 w 683581"/>
              <a:gd name="connsiteY1" fmla="*/ 59184 h 63623"/>
              <a:gd name="connsiteX2" fmla="*/ 79899 w 683581"/>
              <a:gd name="connsiteY2" fmla="*/ 41429 h 63623"/>
              <a:gd name="connsiteX3" fmla="*/ 139189 w 683581"/>
              <a:gd name="connsiteY3" fmla="*/ 10610 h 63623"/>
              <a:gd name="connsiteX4" fmla="*/ 180406 w 683581"/>
              <a:gd name="connsiteY4" fmla="*/ 30204 h 63623"/>
              <a:gd name="connsiteX5" fmla="*/ 246736 w 683581"/>
              <a:gd name="connsiteY5" fmla="*/ 51226 h 63623"/>
              <a:gd name="connsiteX6" fmla="*/ 292963 w 683581"/>
              <a:gd name="connsiteY6" fmla="*/ 32551 h 63623"/>
              <a:gd name="connsiteX7" fmla="*/ 328474 w 683581"/>
              <a:gd name="connsiteY7" fmla="*/ 5918 h 63623"/>
              <a:gd name="connsiteX8" fmla="*/ 417251 w 683581"/>
              <a:gd name="connsiteY8" fmla="*/ 41429 h 63623"/>
              <a:gd name="connsiteX9" fmla="*/ 452761 w 683581"/>
              <a:gd name="connsiteY9" fmla="*/ 32551 h 63623"/>
              <a:gd name="connsiteX10" fmla="*/ 479394 w 683581"/>
              <a:gd name="connsiteY10" fmla="*/ 5918 h 63623"/>
              <a:gd name="connsiteX11" fmla="*/ 550416 w 683581"/>
              <a:gd name="connsiteY11" fmla="*/ 5918 h 63623"/>
              <a:gd name="connsiteX12" fmla="*/ 612559 w 683581"/>
              <a:gd name="connsiteY12" fmla="*/ 41429 h 63623"/>
              <a:gd name="connsiteX13" fmla="*/ 683581 w 683581"/>
              <a:gd name="connsiteY13" fmla="*/ 5918 h 63623"/>
              <a:gd name="connsiteX14" fmla="*/ 683581 w 683581"/>
              <a:gd name="connsiteY14" fmla="*/ 5918 h 63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3581" h="63623">
                <a:moveTo>
                  <a:pt x="0" y="14796"/>
                </a:moveTo>
                <a:cubicBezTo>
                  <a:pt x="19975" y="34770"/>
                  <a:pt x="39950" y="54745"/>
                  <a:pt x="53266" y="59184"/>
                </a:cubicBezTo>
                <a:cubicBezTo>
                  <a:pt x="66582" y="63623"/>
                  <a:pt x="79899" y="41429"/>
                  <a:pt x="79899" y="41429"/>
                </a:cubicBezTo>
                <a:cubicBezTo>
                  <a:pt x="88777" y="35511"/>
                  <a:pt x="122438" y="12481"/>
                  <a:pt x="139189" y="10610"/>
                </a:cubicBezTo>
                <a:cubicBezTo>
                  <a:pt x="155940" y="8739"/>
                  <a:pt x="162482" y="23435"/>
                  <a:pt x="180406" y="30204"/>
                </a:cubicBezTo>
                <a:cubicBezTo>
                  <a:pt x="198330" y="36973"/>
                  <a:pt x="227977" y="50835"/>
                  <a:pt x="246736" y="51226"/>
                </a:cubicBezTo>
                <a:cubicBezTo>
                  <a:pt x="265495" y="51617"/>
                  <a:pt x="279340" y="40102"/>
                  <a:pt x="292963" y="32551"/>
                </a:cubicBezTo>
                <a:cubicBezTo>
                  <a:pt x="306586" y="25000"/>
                  <a:pt x="307759" y="4438"/>
                  <a:pt x="328474" y="5918"/>
                </a:cubicBezTo>
                <a:cubicBezTo>
                  <a:pt x="349189" y="7398"/>
                  <a:pt x="396537" y="36990"/>
                  <a:pt x="417251" y="41429"/>
                </a:cubicBezTo>
                <a:cubicBezTo>
                  <a:pt x="437965" y="45868"/>
                  <a:pt x="442404" y="38470"/>
                  <a:pt x="452761" y="32551"/>
                </a:cubicBezTo>
                <a:cubicBezTo>
                  <a:pt x="463118" y="26633"/>
                  <a:pt x="463118" y="10357"/>
                  <a:pt x="479394" y="5918"/>
                </a:cubicBezTo>
                <a:cubicBezTo>
                  <a:pt x="495670" y="1479"/>
                  <a:pt x="528222" y="0"/>
                  <a:pt x="550416" y="5918"/>
                </a:cubicBezTo>
                <a:cubicBezTo>
                  <a:pt x="572610" y="11837"/>
                  <a:pt x="590365" y="41429"/>
                  <a:pt x="612559" y="41429"/>
                </a:cubicBezTo>
                <a:cubicBezTo>
                  <a:pt x="634753" y="41429"/>
                  <a:pt x="683581" y="5918"/>
                  <a:pt x="683581" y="5918"/>
                </a:cubicBezTo>
                <a:lnTo>
                  <a:pt x="683581" y="5918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6" name="Группа 39"/>
          <p:cNvGrpSpPr>
            <a:grpSpLocks/>
          </p:cNvGrpSpPr>
          <p:nvPr/>
        </p:nvGrpSpPr>
        <p:grpSpPr bwMode="auto">
          <a:xfrm>
            <a:off x="3690120" y="-4616846"/>
            <a:ext cx="1901825" cy="14287"/>
            <a:chOff x="6294346" y="741874"/>
            <a:chExt cx="1900687" cy="14376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 flipV="1">
              <a:off x="7600077" y="741874"/>
              <a:ext cx="594956" cy="798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flipV="1">
              <a:off x="6294346" y="748264"/>
              <a:ext cx="594957" cy="798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Прямоугольник 3"/>
          <p:cNvSpPr/>
          <p:nvPr/>
        </p:nvSpPr>
        <p:spPr>
          <a:xfrm>
            <a:off x="6203322" y="3713112"/>
            <a:ext cx="4121936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Территории с равнинным рельефом относятся к </a:t>
            </a:r>
            <a:r>
              <a:rPr lang="ru-RU" b="1" dirty="0" err="1">
                <a:solidFill>
                  <a:srgbClr val="003300"/>
                </a:solidFill>
              </a:rPr>
              <a:t>Мезийско</a:t>
            </a:r>
            <a:r>
              <a:rPr lang="ru-RU" b="1" dirty="0">
                <a:solidFill>
                  <a:srgbClr val="003300"/>
                </a:solidFill>
              </a:rPr>
              <a:t>-Туранской</a:t>
            </a:r>
            <a:r>
              <a:rPr lang="ru-RU" dirty="0"/>
              <a:t> </a:t>
            </a:r>
            <a:r>
              <a:rPr lang="ru-RU" b="1" dirty="0">
                <a:solidFill>
                  <a:srgbClr val="663300"/>
                </a:solidFill>
              </a:rPr>
              <a:t>молодой</a:t>
            </a:r>
            <a:r>
              <a:rPr lang="ru-RU" dirty="0"/>
              <a:t> </a:t>
            </a:r>
            <a:r>
              <a:rPr lang="ru-RU" b="1" dirty="0">
                <a:solidFill>
                  <a:srgbClr val="663300"/>
                </a:solidFill>
              </a:rPr>
              <a:t>эпипалеозойской</a:t>
            </a:r>
            <a:r>
              <a:rPr lang="ru-RU" dirty="0"/>
              <a:t> </a:t>
            </a:r>
            <a:r>
              <a:rPr lang="ru-RU" b="1" dirty="0">
                <a:solidFill>
                  <a:srgbClr val="663300"/>
                </a:solidFill>
              </a:rPr>
              <a:t>платформе</a:t>
            </a:r>
            <a:r>
              <a:rPr lang="ru-RU"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96584" y="4909061"/>
            <a:ext cx="4113936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Имеются глубоководные </a:t>
            </a:r>
            <a:r>
              <a:rPr lang="ru-RU" b="1" dirty="0">
                <a:solidFill>
                  <a:srgbClr val="002060"/>
                </a:solidFill>
              </a:rPr>
              <a:t>впадины внутренних морей с безгранитной корой: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Черноморская,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Южно-Каспийская</a:t>
            </a:r>
            <a:r>
              <a:rPr lang="ru-RU" dirty="0"/>
              <a:t>.</a:t>
            </a:r>
          </a:p>
        </p:txBody>
      </p:sp>
      <p:sp>
        <p:nvSpPr>
          <p:cNvPr id="12" name="Овал 11"/>
          <p:cNvSpPr/>
          <p:nvPr/>
        </p:nvSpPr>
        <p:spPr>
          <a:xfrm rot="17717184">
            <a:off x="2068331" y="1935744"/>
            <a:ext cx="197714" cy="5410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 rot="20779304">
            <a:off x="2145889" y="2447757"/>
            <a:ext cx="806744" cy="179561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 rot="20394230">
            <a:off x="3382747" y="4298308"/>
            <a:ext cx="274320" cy="16854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2639568" y="4206240"/>
            <a:ext cx="557784" cy="58521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rot="19406074">
            <a:off x="1770212" y="1913929"/>
            <a:ext cx="350405" cy="112220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1878842" y="614149"/>
            <a:ext cx="3759958" cy="5274860"/>
          </a:xfrm>
          <a:custGeom>
            <a:avLst/>
            <a:gdLst>
              <a:gd name="connsiteX0" fmla="*/ 266131 w 3759958"/>
              <a:gd name="connsiteY0" fmla="*/ 0 h 5274860"/>
              <a:gd name="connsiteX1" fmla="*/ 272955 w 3759958"/>
              <a:gd name="connsiteY1" fmla="*/ 81887 h 5274860"/>
              <a:gd name="connsiteX2" fmla="*/ 272955 w 3759958"/>
              <a:gd name="connsiteY2" fmla="*/ 163773 h 5274860"/>
              <a:gd name="connsiteX3" fmla="*/ 252483 w 3759958"/>
              <a:gd name="connsiteY3" fmla="*/ 204717 h 5274860"/>
              <a:gd name="connsiteX4" fmla="*/ 232012 w 3759958"/>
              <a:gd name="connsiteY4" fmla="*/ 245660 h 5274860"/>
              <a:gd name="connsiteX5" fmla="*/ 191068 w 3759958"/>
              <a:gd name="connsiteY5" fmla="*/ 313899 h 5274860"/>
              <a:gd name="connsiteX6" fmla="*/ 170597 w 3759958"/>
              <a:gd name="connsiteY6" fmla="*/ 423081 h 5274860"/>
              <a:gd name="connsiteX7" fmla="*/ 95534 w 3759958"/>
              <a:gd name="connsiteY7" fmla="*/ 586854 h 5274860"/>
              <a:gd name="connsiteX8" fmla="*/ 34119 w 3759958"/>
              <a:gd name="connsiteY8" fmla="*/ 798394 h 5274860"/>
              <a:gd name="connsiteX9" fmla="*/ 0 w 3759958"/>
              <a:gd name="connsiteY9" fmla="*/ 948520 h 5274860"/>
              <a:gd name="connsiteX10" fmla="*/ 0 w 3759958"/>
              <a:gd name="connsiteY10" fmla="*/ 1057702 h 5274860"/>
              <a:gd name="connsiteX11" fmla="*/ 27295 w 3759958"/>
              <a:gd name="connsiteY11" fmla="*/ 1105469 h 5274860"/>
              <a:gd name="connsiteX12" fmla="*/ 68239 w 3759958"/>
              <a:gd name="connsiteY12" fmla="*/ 1166884 h 5274860"/>
              <a:gd name="connsiteX13" fmla="*/ 491319 w 3759958"/>
              <a:gd name="connsiteY13" fmla="*/ 1467135 h 5274860"/>
              <a:gd name="connsiteX14" fmla="*/ 1105468 w 3759958"/>
              <a:gd name="connsiteY14" fmla="*/ 2053988 h 5274860"/>
              <a:gd name="connsiteX15" fmla="*/ 914400 w 3759958"/>
              <a:gd name="connsiteY15" fmla="*/ 1473958 h 5274860"/>
              <a:gd name="connsiteX16" fmla="*/ 955343 w 3759958"/>
              <a:gd name="connsiteY16" fmla="*/ 1392072 h 5274860"/>
              <a:gd name="connsiteX17" fmla="*/ 1030406 w 3759958"/>
              <a:gd name="connsiteY17" fmla="*/ 1330657 h 5274860"/>
              <a:gd name="connsiteX18" fmla="*/ 1132764 w 3759958"/>
              <a:gd name="connsiteY18" fmla="*/ 1562669 h 5274860"/>
              <a:gd name="connsiteX19" fmla="*/ 1173707 w 3759958"/>
              <a:gd name="connsiteY19" fmla="*/ 1767385 h 5274860"/>
              <a:gd name="connsiteX20" fmla="*/ 1610436 w 3759958"/>
              <a:gd name="connsiteY20" fmla="*/ 2838735 h 5274860"/>
              <a:gd name="connsiteX21" fmla="*/ 1555845 w 3759958"/>
              <a:gd name="connsiteY21" fmla="*/ 2852382 h 5274860"/>
              <a:gd name="connsiteX22" fmla="*/ 1678674 w 3759958"/>
              <a:gd name="connsiteY22" fmla="*/ 3138985 h 5274860"/>
              <a:gd name="connsiteX23" fmla="*/ 1890215 w 3759958"/>
              <a:gd name="connsiteY23" fmla="*/ 3493827 h 5274860"/>
              <a:gd name="connsiteX24" fmla="*/ 2381534 w 3759958"/>
              <a:gd name="connsiteY24" fmla="*/ 4496938 h 5274860"/>
              <a:gd name="connsiteX25" fmla="*/ 2620370 w 3759958"/>
              <a:gd name="connsiteY25" fmla="*/ 4742597 h 5274860"/>
              <a:gd name="connsiteX26" fmla="*/ 2777319 w 3759958"/>
              <a:gd name="connsiteY26" fmla="*/ 4892723 h 5274860"/>
              <a:gd name="connsiteX27" fmla="*/ 2927445 w 3759958"/>
              <a:gd name="connsiteY27" fmla="*/ 5036024 h 5274860"/>
              <a:gd name="connsiteX28" fmla="*/ 3063922 w 3759958"/>
              <a:gd name="connsiteY28" fmla="*/ 5070144 h 5274860"/>
              <a:gd name="connsiteX29" fmla="*/ 3159457 w 3759958"/>
              <a:gd name="connsiteY29" fmla="*/ 5158854 h 5274860"/>
              <a:gd name="connsiteX30" fmla="*/ 3302758 w 3759958"/>
              <a:gd name="connsiteY30" fmla="*/ 5179326 h 5274860"/>
              <a:gd name="connsiteX31" fmla="*/ 3425588 w 3759958"/>
              <a:gd name="connsiteY31" fmla="*/ 5179326 h 5274860"/>
              <a:gd name="connsiteX32" fmla="*/ 3562065 w 3759958"/>
              <a:gd name="connsiteY32" fmla="*/ 5199797 h 5274860"/>
              <a:gd name="connsiteX33" fmla="*/ 3712191 w 3759958"/>
              <a:gd name="connsiteY33" fmla="*/ 5254388 h 5274860"/>
              <a:gd name="connsiteX34" fmla="*/ 3759958 w 3759958"/>
              <a:gd name="connsiteY34" fmla="*/ 5274860 h 5274860"/>
              <a:gd name="connsiteX0" fmla="*/ 266131 w 3759958"/>
              <a:gd name="connsiteY0" fmla="*/ 0 h 5274860"/>
              <a:gd name="connsiteX1" fmla="*/ 272955 w 3759958"/>
              <a:gd name="connsiteY1" fmla="*/ 81887 h 5274860"/>
              <a:gd name="connsiteX2" fmla="*/ 272955 w 3759958"/>
              <a:gd name="connsiteY2" fmla="*/ 163773 h 5274860"/>
              <a:gd name="connsiteX3" fmla="*/ 252483 w 3759958"/>
              <a:gd name="connsiteY3" fmla="*/ 204717 h 5274860"/>
              <a:gd name="connsiteX4" fmla="*/ 232012 w 3759958"/>
              <a:gd name="connsiteY4" fmla="*/ 245660 h 5274860"/>
              <a:gd name="connsiteX5" fmla="*/ 191068 w 3759958"/>
              <a:gd name="connsiteY5" fmla="*/ 313899 h 5274860"/>
              <a:gd name="connsiteX6" fmla="*/ 170597 w 3759958"/>
              <a:gd name="connsiteY6" fmla="*/ 423081 h 5274860"/>
              <a:gd name="connsiteX7" fmla="*/ 95534 w 3759958"/>
              <a:gd name="connsiteY7" fmla="*/ 586854 h 5274860"/>
              <a:gd name="connsiteX8" fmla="*/ 34119 w 3759958"/>
              <a:gd name="connsiteY8" fmla="*/ 798394 h 5274860"/>
              <a:gd name="connsiteX9" fmla="*/ 0 w 3759958"/>
              <a:gd name="connsiteY9" fmla="*/ 948520 h 5274860"/>
              <a:gd name="connsiteX10" fmla="*/ 0 w 3759958"/>
              <a:gd name="connsiteY10" fmla="*/ 1057702 h 5274860"/>
              <a:gd name="connsiteX11" fmla="*/ 27295 w 3759958"/>
              <a:gd name="connsiteY11" fmla="*/ 1105469 h 5274860"/>
              <a:gd name="connsiteX12" fmla="*/ 68239 w 3759958"/>
              <a:gd name="connsiteY12" fmla="*/ 1166884 h 5274860"/>
              <a:gd name="connsiteX13" fmla="*/ 491319 w 3759958"/>
              <a:gd name="connsiteY13" fmla="*/ 1467135 h 5274860"/>
              <a:gd name="connsiteX14" fmla="*/ 1105468 w 3759958"/>
              <a:gd name="connsiteY14" fmla="*/ 2053988 h 5274860"/>
              <a:gd name="connsiteX15" fmla="*/ 914400 w 3759958"/>
              <a:gd name="connsiteY15" fmla="*/ 1473958 h 5274860"/>
              <a:gd name="connsiteX16" fmla="*/ 955343 w 3759958"/>
              <a:gd name="connsiteY16" fmla="*/ 1392072 h 5274860"/>
              <a:gd name="connsiteX17" fmla="*/ 1030406 w 3759958"/>
              <a:gd name="connsiteY17" fmla="*/ 1330657 h 5274860"/>
              <a:gd name="connsiteX18" fmla="*/ 1132764 w 3759958"/>
              <a:gd name="connsiteY18" fmla="*/ 1562669 h 5274860"/>
              <a:gd name="connsiteX19" fmla="*/ 1173707 w 3759958"/>
              <a:gd name="connsiteY19" fmla="*/ 1767385 h 5274860"/>
              <a:gd name="connsiteX20" fmla="*/ 1610436 w 3759958"/>
              <a:gd name="connsiteY20" fmla="*/ 2838735 h 5274860"/>
              <a:gd name="connsiteX21" fmla="*/ 1555845 w 3759958"/>
              <a:gd name="connsiteY21" fmla="*/ 2852382 h 5274860"/>
              <a:gd name="connsiteX22" fmla="*/ 1678674 w 3759958"/>
              <a:gd name="connsiteY22" fmla="*/ 3138985 h 5274860"/>
              <a:gd name="connsiteX23" fmla="*/ 1890215 w 3759958"/>
              <a:gd name="connsiteY23" fmla="*/ 3493827 h 5274860"/>
              <a:gd name="connsiteX24" fmla="*/ 2402006 w 3759958"/>
              <a:gd name="connsiteY24" fmla="*/ 4462819 h 5274860"/>
              <a:gd name="connsiteX25" fmla="*/ 2620370 w 3759958"/>
              <a:gd name="connsiteY25" fmla="*/ 4742597 h 5274860"/>
              <a:gd name="connsiteX26" fmla="*/ 2777319 w 3759958"/>
              <a:gd name="connsiteY26" fmla="*/ 4892723 h 5274860"/>
              <a:gd name="connsiteX27" fmla="*/ 2927445 w 3759958"/>
              <a:gd name="connsiteY27" fmla="*/ 5036024 h 5274860"/>
              <a:gd name="connsiteX28" fmla="*/ 3063922 w 3759958"/>
              <a:gd name="connsiteY28" fmla="*/ 5070144 h 5274860"/>
              <a:gd name="connsiteX29" fmla="*/ 3159457 w 3759958"/>
              <a:gd name="connsiteY29" fmla="*/ 5158854 h 5274860"/>
              <a:gd name="connsiteX30" fmla="*/ 3302758 w 3759958"/>
              <a:gd name="connsiteY30" fmla="*/ 5179326 h 5274860"/>
              <a:gd name="connsiteX31" fmla="*/ 3425588 w 3759958"/>
              <a:gd name="connsiteY31" fmla="*/ 5179326 h 5274860"/>
              <a:gd name="connsiteX32" fmla="*/ 3562065 w 3759958"/>
              <a:gd name="connsiteY32" fmla="*/ 5199797 h 5274860"/>
              <a:gd name="connsiteX33" fmla="*/ 3712191 w 3759958"/>
              <a:gd name="connsiteY33" fmla="*/ 5254388 h 5274860"/>
              <a:gd name="connsiteX34" fmla="*/ 3759958 w 3759958"/>
              <a:gd name="connsiteY34" fmla="*/ 5274860 h 5274860"/>
              <a:gd name="connsiteX0" fmla="*/ 266131 w 3759958"/>
              <a:gd name="connsiteY0" fmla="*/ 0 h 5274860"/>
              <a:gd name="connsiteX1" fmla="*/ 272955 w 3759958"/>
              <a:gd name="connsiteY1" fmla="*/ 81887 h 5274860"/>
              <a:gd name="connsiteX2" fmla="*/ 272955 w 3759958"/>
              <a:gd name="connsiteY2" fmla="*/ 163773 h 5274860"/>
              <a:gd name="connsiteX3" fmla="*/ 252483 w 3759958"/>
              <a:gd name="connsiteY3" fmla="*/ 204717 h 5274860"/>
              <a:gd name="connsiteX4" fmla="*/ 232012 w 3759958"/>
              <a:gd name="connsiteY4" fmla="*/ 245660 h 5274860"/>
              <a:gd name="connsiteX5" fmla="*/ 191068 w 3759958"/>
              <a:gd name="connsiteY5" fmla="*/ 313899 h 5274860"/>
              <a:gd name="connsiteX6" fmla="*/ 170597 w 3759958"/>
              <a:gd name="connsiteY6" fmla="*/ 423081 h 5274860"/>
              <a:gd name="connsiteX7" fmla="*/ 95534 w 3759958"/>
              <a:gd name="connsiteY7" fmla="*/ 586854 h 5274860"/>
              <a:gd name="connsiteX8" fmla="*/ 34119 w 3759958"/>
              <a:gd name="connsiteY8" fmla="*/ 798394 h 5274860"/>
              <a:gd name="connsiteX9" fmla="*/ 0 w 3759958"/>
              <a:gd name="connsiteY9" fmla="*/ 948520 h 5274860"/>
              <a:gd name="connsiteX10" fmla="*/ 0 w 3759958"/>
              <a:gd name="connsiteY10" fmla="*/ 1057702 h 5274860"/>
              <a:gd name="connsiteX11" fmla="*/ 27295 w 3759958"/>
              <a:gd name="connsiteY11" fmla="*/ 1105469 h 5274860"/>
              <a:gd name="connsiteX12" fmla="*/ 68239 w 3759958"/>
              <a:gd name="connsiteY12" fmla="*/ 1166884 h 5274860"/>
              <a:gd name="connsiteX13" fmla="*/ 491319 w 3759958"/>
              <a:gd name="connsiteY13" fmla="*/ 1467135 h 5274860"/>
              <a:gd name="connsiteX14" fmla="*/ 1105468 w 3759958"/>
              <a:gd name="connsiteY14" fmla="*/ 2053988 h 5274860"/>
              <a:gd name="connsiteX15" fmla="*/ 914400 w 3759958"/>
              <a:gd name="connsiteY15" fmla="*/ 1473958 h 5274860"/>
              <a:gd name="connsiteX16" fmla="*/ 955343 w 3759958"/>
              <a:gd name="connsiteY16" fmla="*/ 1392072 h 5274860"/>
              <a:gd name="connsiteX17" fmla="*/ 1030406 w 3759958"/>
              <a:gd name="connsiteY17" fmla="*/ 1330657 h 5274860"/>
              <a:gd name="connsiteX18" fmla="*/ 1132764 w 3759958"/>
              <a:gd name="connsiteY18" fmla="*/ 1562669 h 5274860"/>
              <a:gd name="connsiteX19" fmla="*/ 1173707 w 3759958"/>
              <a:gd name="connsiteY19" fmla="*/ 1767385 h 5274860"/>
              <a:gd name="connsiteX20" fmla="*/ 1610436 w 3759958"/>
              <a:gd name="connsiteY20" fmla="*/ 2838735 h 5274860"/>
              <a:gd name="connsiteX21" fmla="*/ 1555845 w 3759958"/>
              <a:gd name="connsiteY21" fmla="*/ 2852382 h 5274860"/>
              <a:gd name="connsiteX22" fmla="*/ 1678674 w 3759958"/>
              <a:gd name="connsiteY22" fmla="*/ 3138985 h 5274860"/>
              <a:gd name="connsiteX23" fmla="*/ 1890215 w 3759958"/>
              <a:gd name="connsiteY23" fmla="*/ 3493827 h 5274860"/>
              <a:gd name="connsiteX24" fmla="*/ 2197289 w 3759958"/>
              <a:gd name="connsiteY24" fmla="*/ 4067033 h 5274860"/>
              <a:gd name="connsiteX25" fmla="*/ 2402006 w 3759958"/>
              <a:gd name="connsiteY25" fmla="*/ 4462819 h 5274860"/>
              <a:gd name="connsiteX26" fmla="*/ 2620370 w 3759958"/>
              <a:gd name="connsiteY26" fmla="*/ 4742597 h 5274860"/>
              <a:gd name="connsiteX27" fmla="*/ 2777319 w 3759958"/>
              <a:gd name="connsiteY27" fmla="*/ 4892723 h 5274860"/>
              <a:gd name="connsiteX28" fmla="*/ 2927445 w 3759958"/>
              <a:gd name="connsiteY28" fmla="*/ 5036024 h 5274860"/>
              <a:gd name="connsiteX29" fmla="*/ 3063922 w 3759958"/>
              <a:gd name="connsiteY29" fmla="*/ 5070144 h 5274860"/>
              <a:gd name="connsiteX30" fmla="*/ 3159457 w 3759958"/>
              <a:gd name="connsiteY30" fmla="*/ 5158854 h 5274860"/>
              <a:gd name="connsiteX31" fmla="*/ 3302758 w 3759958"/>
              <a:gd name="connsiteY31" fmla="*/ 5179326 h 5274860"/>
              <a:gd name="connsiteX32" fmla="*/ 3425588 w 3759958"/>
              <a:gd name="connsiteY32" fmla="*/ 5179326 h 5274860"/>
              <a:gd name="connsiteX33" fmla="*/ 3562065 w 3759958"/>
              <a:gd name="connsiteY33" fmla="*/ 5199797 h 5274860"/>
              <a:gd name="connsiteX34" fmla="*/ 3712191 w 3759958"/>
              <a:gd name="connsiteY34" fmla="*/ 5254388 h 5274860"/>
              <a:gd name="connsiteX35" fmla="*/ 3759958 w 3759958"/>
              <a:gd name="connsiteY35" fmla="*/ 5274860 h 5274860"/>
              <a:gd name="connsiteX0" fmla="*/ 266131 w 3759958"/>
              <a:gd name="connsiteY0" fmla="*/ 0 h 5274860"/>
              <a:gd name="connsiteX1" fmla="*/ 272955 w 3759958"/>
              <a:gd name="connsiteY1" fmla="*/ 81887 h 5274860"/>
              <a:gd name="connsiteX2" fmla="*/ 272955 w 3759958"/>
              <a:gd name="connsiteY2" fmla="*/ 163773 h 5274860"/>
              <a:gd name="connsiteX3" fmla="*/ 252483 w 3759958"/>
              <a:gd name="connsiteY3" fmla="*/ 204717 h 5274860"/>
              <a:gd name="connsiteX4" fmla="*/ 232012 w 3759958"/>
              <a:gd name="connsiteY4" fmla="*/ 245660 h 5274860"/>
              <a:gd name="connsiteX5" fmla="*/ 191068 w 3759958"/>
              <a:gd name="connsiteY5" fmla="*/ 313899 h 5274860"/>
              <a:gd name="connsiteX6" fmla="*/ 170597 w 3759958"/>
              <a:gd name="connsiteY6" fmla="*/ 423081 h 5274860"/>
              <a:gd name="connsiteX7" fmla="*/ 95534 w 3759958"/>
              <a:gd name="connsiteY7" fmla="*/ 586854 h 5274860"/>
              <a:gd name="connsiteX8" fmla="*/ 34119 w 3759958"/>
              <a:gd name="connsiteY8" fmla="*/ 798394 h 5274860"/>
              <a:gd name="connsiteX9" fmla="*/ 0 w 3759958"/>
              <a:gd name="connsiteY9" fmla="*/ 948520 h 5274860"/>
              <a:gd name="connsiteX10" fmla="*/ 0 w 3759958"/>
              <a:gd name="connsiteY10" fmla="*/ 1057702 h 5274860"/>
              <a:gd name="connsiteX11" fmla="*/ 27295 w 3759958"/>
              <a:gd name="connsiteY11" fmla="*/ 1105469 h 5274860"/>
              <a:gd name="connsiteX12" fmla="*/ 68239 w 3759958"/>
              <a:gd name="connsiteY12" fmla="*/ 1166884 h 5274860"/>
              <a:gd name="connsiteX13" fmla="*/ 491319 w 3759958"/>
              <a:gd name="connsiteY13" fmla="*/ 1467135 h 5274860"/>
              <a:gd name="connsiteX14" fmla="*/ 1105468 w 3759958"/>
              <a:gd name="connsiteY14" fmla="*/ 2053988 h 5274860"/>
              <a:gd name="connsiteX15" fmla="*/ 914400 w 3759958"/>
              <a:gd name="connsiteY15" fmla="*/ 1473958 h 5274860"/>
              <a:gd name="connsiteX16" fmla="*/ 955343 w 3759958"/>
              <a:gd name="connsiteY16" fmla="*/ 1392072 h 5274860"/>
              <a:gd name="connsiteX17" fmla="*/ 1030406 w 3759958"/>
              <a:gd name="connsiteY17" fmla="*/ 1330657 h 5274860"/>
              <a:gd name="connsiteX18" fmla="*/ 1132764 w 3759958"/>
              <a:gd name="connsiteY18" fmla="*/ 1562669 h 5274860"/>
              <a:gd name="connsiteX19" fmla="*/ 1173707 w 3759958"/>
              <a:gd name="connsiteY19" fmla="*/ 1767385 h 5274860"/>
              <a:gd name="connsiteX20" fmla="*/ 1610436 w 3759958"/>
              <a:gd name="connsiteY20" fmla="*/ 2838735 h 5274860"/>
              <a:gd name="connsiteX21" fmla="*/ 1555845 w 3759958"/>
              <a:gd name="connsiteY21" fmla="*/ 2852382 h 5274860"/>
              <a:gd name="connsiteX22" fmla="*/ 1678674 w 3759958"/>
              <a:gd name="connsiteY22" fmla="*/ 3138985 h 5274860"/>
              <a:gd name="connsiteX23" fmla="*/ 1890215 w 3759958"/>
              <a:gd name="connsiteY23" fmla="*/ 3493827 h 5274860"/>
              <a:gd name="connsiteX24" fmla="*/ 2163170 w 3759958"/>
              <a:gd name="connsiteY24" fmla="*/ 4087505 h 5274860"/>
              <a:gd name="connsiteX25" fmla="*/ 2402006 w 3759958"/>
              <a:gd name="connsiteY25" fmla="*/ 4462819 h 5274860"/>
              <a:gd name="connsiteX26" fmla="*/ 2620370 w 3759958"/>
              <a:gd name="connsiteY26" fmla="*/ 4742597 h 5274860"/>
              <a:gd name="connsiteX27" fmla="*/ 2777319 w 3759958"/>
              <a:gd name="connsiteY27" fmla="*/ 4892723 h 5274860"/>
              <a:gd name="connsiteX28" fmla="*/ 2927445 w 3759958"/>
              <a:gd name="connsiteY28" fmla="*/ 5036024 h 5274860"/>
              <a:gd name="connsiteX29" fmla="*/ 3063922 w 3759958"/>
              <a:gd name="connsiteY29" fmla="*/ 5070144 h 5274860"/>
              <a:gd name="connsiteX30" fmla="*/ 3159457 w 3759958"/>
              <a:gd name="connsiteY30" fmla="*/ 5158854 h 5274860"/>
              <a:gd name="connsiteX31" fmla="*/ 3302758 w 3759958"/>
              <a:gd name="connsiteY31" fmla="*/ 5179326 h 5274860"/>
              <a:gd name="connsiteX32" fmla="*/ 3425588 w 3759958"/>
              <a:gd name="connsiteY32" fmla="*/ 5179326 h 5274860"/>
              <a:gd name="connsiteX33" fmla="*/ 3562065 w 3759958"/>
              <a:gd name="connsiteY33" fmla="*/ 5199797 h 5274860"/>
              <a:gd name="connsiteX34" fmla="*/ 3712191 w 3759958"/>
              <a:gd name="connsiteY34" fmla="*/ 5254388 h 5274860"/>
              <a:gd name="connsiteX35" fmla="*/ 3759958 w 3759958"/>
              <a:gd name="connsiteY35" fmla="*/ 5274860 h 5274860"/>
              <a:gd name="connsiteX0" fmla="*/ 266131 w 3759958"/>
              <a:gd name="connsiteY0" fmla="*/ 0 h 5274860"/>
              <a:gd name="connsiteX1" fmla="*/ 272955 w 3759958"/>
              <a:gd name="connsiteY1" fmla="*/ 81887 h 5274860"/>
              <a:gd name="connsiteX2" fmla="*/ 272955 w 3759958"/>
              <a:gd name="connsiteY2" fmla="*/ 163773 h 5274860"/>
              <a:gd name="connsiteX3" fmla="*/ 252483 w 3759958"/>
              <a:gd name="connsiteY3" fmla="*/ 204717 h 5274860"/>
              <a:gd name="connsiteX4" fmla="*/ 232012 w 3759958"/>
              <a:gd name="connsiteY4" fmla="*/ 245660 h 5274860"/>
              <a:gd name="connsiteX5" fmla="*/ 191068 w 3759958"/>
              <a:gd name="connsiteY5" fmla="*/ 313899 h 5274860"/>
              <a:gd name="connsiteX6" fmla="*/ 170597 w 3759958"/>
              <a:gd name="connsiteY6" fmla="*/ 423081 h 5274860"/>
              <a:gd name="connsiteX7" fmla="*/ 95534 w 3759958"/>
              <a:gd name="connsiteY7" fmla="*/ 586854 h 5274860"/>
              <a:gd name="connsiteX8" fmla="*/ 34119 w 3759958"/>
              <a:gd name="connsiteY8" fmla="*/ 798394 h 5274860"/>
              <a:gd name="connsiteX9" fmla="*/ 0 w 3759958"/>
              <a:gd name="connsiteY9" fmla="*/ 948520 h 5274860"/>
              <a:gd name="connsiteX10" fmla="*/ 0 w 3759958"/>
              <a:gd name="connsiteY10" fmla="*/ 1057702 h 5274860"/>
              <a:gd name="connsiteX11" fmla="*/ 27295 w 3759958"/>
              <a:gd name="connsiteY11" fmla="*/ 1105469 h 5274860"/>
              <a:gd name="connsiteX12" fmla="*/ 68239 w 3759958"/>
              <a:gd name="connsiteY12" fmla="*/ 1166884 h 5274860"/>
              <a:gd name="connsiteX13" fmla="*/ 491319 w 3759958"/>
              <a:gd name="connsiteY13" fmla="*/ 1467135 h 5274860"/>
              <a:gd name="connsiteX14" fmla="*/ 1105468 w 3759958"/>
              <a:gd name="connsiteY14" fmla="*/ 2053988 h 5274860"/>
              <a:gd name="connsiteX15" fmla="*/ 914400 w 3759958"/>
              <a:gd name="connsiteY15" fmla="*/ 1473958 h 5274860"/>
              <a:gd name="connsiteX16" fmla="*/ 955343 w 3759958"/>
              <a:gd name="connsiteY16" fmla="*/ 1392072 h 5274860"/>
              <a:gd name="connsiteX17" fmla="*/ 1030406 w 3759958"/>
              <a:gd name="connsiteY17" fmla="*/ 1330657 h 5274860"/>
              <a:gd name="connsiteX18" fmla="*/ 1132764 w 3759958"/>
              <a:gd name="connsiteY18" fmla="*/ 1562669 h 5274860"/>
              <a:gd name="connsiteX19" fmla="*/ 1173707 w 3759958"/>
              <a:gd name="connsiteY19" fmla="*/ 1767385 h 5274860"/>
              <a:gd name="connsiteX20" fmla="*/ 1610436 w 3759958"/>
              <a:gd name="connsiteY20" fmla="*/ 2838735 h 5274860"/>
              <a:gd name="connsiteX21" fmla="*/ 1555845 w 3759958"/>
              <a:gd name="connsiteY21" fmla="*/ 2852382 h 5274860"/>
              <a:gd name="connsiteX22" fmla="*/ 1712793 w 3759958"/>
              <a:gd name="connsiteY22" fmla="*/ 3132161 h 5274860"/>
              <a:gd name="connsiteX23" fmla="*/ 1890215 w 3759958"/>
              <a:gd name="connsiteY23" fmla="*/ 3493827 h 5274860"/>
              <a:gd name="connsiteX24" fmla="*/ 2163170 w 3759958"/>
              <a:gd name="connsiteY24" fmla="*/ 4087505 h 5274860"/>
              <a:gd name="connsiteX25" fmla="*/ 2402006 w 3759958"/>
              <a:gd name="connsiteY25" fmla="*/ 4462819 h 5274860"/>
              <a:gd name="connsiteX26" fmla="*/ 2620370 w 3759958"/>
              <a:gd name="connsiteY26" fmla="*/ 4742597 h 5274860"/>
              <a:gd name="connsiteX27" fmla="*/ 2777319 w 3759958"/>
              <a:gd name="connsiteY27" fmla="*/ 4892723 h 5274860"/>
              <a:gd name="connsiteX28" fmla="*/ 2927445 w 3759958"/>
              <a:gd name="connsiteY28" fmla="*/ 5036024 h 5274860"/>
              <a:gd name="connsiteX29" fmla="*/ 3063922 w 3759958"/>
              <a:gd name="connsiteY29" fmla="*/ 5070144 h 5274860"/>
              <a:gd name="connsiteX30" fmla="*/ 3159457 w 3759958"/>
              <a:gd name="connsiteY30" fmla="*/ 5158854 h 5274860"/>
              <a:gd name="connsiteX31" fmla="*/ 3302758 w 3759958"/>
              <a:gd name="connsiteY31" fmla="*/ 5179326 h 5274860"/>
              <a:gd name="connsiteX32" fmla="*/ 3425588 w 3759958"/>
              <a:gd name="connsiteY32" fmla="*/ 5179326 h 5274860"/>
              <a:gd name="connsiteX33" fmla="*/ 3562065 w 3759958"/>
              <a:gd name="connsiteY33" fmla="*/ 5199797 h 5274860"/>
              <a:gd name="connsiteX34" fmla="*/ 3712191 w 3759958"/>
              <a:gd name="connsiteY34" fmla="*/ 5254388 h 5274860"/>
              <a:gd name="connsiteX35" fmla="*/ 3759958 w 3759958"/>
              <a:gd name="connsiteY35" fmla="*/ 5274860 h 527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759958" h="5274860">
                <a:moveTo>
                  <a:pt x="266131" y="0"/>
                </a:moveTo>
                <a:lnTo>
                  <a:pt x="272955" y="81887"/>
                </a:lnTo>
                <a:lnTo>
                  <a:pt x="272955" y="163773"/>
                </a:lnTo>
                <a:lnTo>
                  <a:pt x="252483" y="204717"/>
                </a:lnTo>
                <a:lnTo>
                  <a:pt x="232012" y="245660"/>
                </a:lnTo>
                <a:lnTo>
                  <a:pt x="191068" y="313899"/>
                </a:lnTo>
                <a:lnTo>
                  <a:pt x="170597" y="423081"/>
                </a:lnTo>
                <a:lnTo>
                  <a:pt x="95534" y="586854"/>
                </a:lnTo>
                <a:lnTo>
                  <a:pt x="34119" y="798394"/>
                </a:lnTo>
                <a:lnTo>
                  <a:pt x="0" y="948520"/>
                </a:lnTo>
                <a:lnTo>
                  <a:pt x="0" y="1057702"/>
                </a:lnTo>
                <a:lnTo>
                  <a:pt x="27295" y="1105469"/>
                </a:lnTo>
                <a:lnTo>
                  <a:pt x="68239" y="1166884"/>
                </a:lnTo>
                <a:lnTo>
                  <a:pt x="491319" y="1467135"/>
                </a:lnTo>
                <a:lnTo>
                  <a:pt x="1105468" y="2053988"/>
                </a:lnTo>
                <a:lnTo>
                  <a:pt x="914400" y="1473958"/>
                </a:lnTo>
                <a:lnTo>
                  <a:pt x="955343" y="1392072"/>
                </a:lnTo>
                <a:lnTo>
                  <a:pt x="1030406" y="1330657"/>
                </a:lnTo>
                <a:lnTo>
                  <a:pt x="1132764" y="1562669"/>
                </a:lnTo>
                <a:lnTo>
                  <a:pt x="1173707" y="1767385"/>
                </a:lnTo>
                <a:lnTo>
                  <a:pt x="1610436" y="2838735"/>
                </a:lnTo>
                <a:lnTo>
                  <a:pt x="1555845" y="2852382"/>
                </a:lnTo>
                <a:lnTo>
                  <a:pt x="1712793" y="3132161"/>
                </a:lnTo>
                <a:lnTo>
                  <a:pt x="1890215" y="3493827"/>
                </a:lnTo>
                <a:lnTo>
                  <a:pt x="2163170" y="4087505"/>
                </a:lnTo>
                <a:lnTo>
                  <a:pt x="2402006" y="4462819"/>
                </a:lnTo>
                <a:lnTo>
                  <a:pt x="2620370" y="4742597"/>
                </a:lnTo>
                <a:lnTo>
                  <a:pt x="2777319" y="4892723"/>
                </a:lnTo>
                <a:lnTo>
                  <a:pt x="2927445" y="5036024"/>
                </a:lnTo>
                <a:lnTo>
                  <a:pt x="3063922" y="5070144"/>
                </a:lnTo>
                <a:lnTo>
                  <a:pt x="3159457" y="5158854"/>
                </a:lnTo>
                <a:lnTo>
                  <a:pt x="3302758" y="5179326"/>
                </a:lnTo>
                <a:lnTo>
                  <a:pt x="3425588" y="5179326"/>
                </a:lnTo>
                <a:lnTo>
                  <a:pt x="3562065" y="5199797"/>
                </a:lnTo>
                <a:lnTo>
                  <a:pt x="3712191" y="5254388"/>
                </a:lnTo>
                <a:lnTo>
                  <a:pt x="3759958" y="5274860"/>
                </a:lnTo>
              </a:path>
            </a:pathLst>
          </a:cu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 rot="313413">
            <a:off x="1926336" y="484633"/>
            <a:ext cx="274320" cy="6126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rot="17206216">
            <a:off x="5072869" y="5739342"/>
            <a:ext cx="510010" cy="700797"/>
          </a:xfrm>
          <a:prstGeom prst="ellipse">
            <a:avLst/>
          </a:prstGeom>
          <a:noFill/>
          <a:ln w="3810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4" grpId="0" animBg="1"/>
      <p:bldP spid="10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1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D:\Туров\Учебные дисциплины\РегГеол\Презентации лекций\Лабораторные работы\СрП\ГК СрП 10мл об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475" y="2"/>
            <a:ext cx="4697475" cy="6857999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 rot="19313594">
            <a:off x="1612118" y="872289"/>
            <a:ext cx="368787" cy="2896953"/>
          </a:xfrm>
          <a:prstGeom prst="ellipse">
            <a:avLst/>
          </a:prstGeom>
          <a:solidFill>
            <a:srgbClr val="00B050">
              <a:alpha val="60000"/>
            </a:srgbClr>
          </a:solidFill>
          <a:ln w="38100" algn="ctr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 rot="20764384">
            <a:off x="1264937" y="2242340"/>
            <a:ext cx="672646" cy="2094650"/>
          </a:xfrm>
          <a:prstGeom prst="ellipse">
            <a:avLst/>
          </a:prstGeom>
          <a:solidFill>
            <a:srgbClr val="FFFF00">
              <a:alpha val="50000"/>
            </a:srgbClr>
          </a:solidFill>
          <a:ln w="381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 rot="19922617">
            <a:off x="2801535" y="3797068"/>
            <a:ext cx="658181" cy="2385967"/>
          </a:xfrm>
          <a:prstGeom prst="ellipse">
            <a:avLst/>
          </a:prstGeom>
          <a:solidFill>
            <a:srgbClr val="92D050">
              <a:alpha val="60000"/>
            </a:srgbClr>
          </a:solidFill>
          <a:ln w="57150" algn="ctr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1366116" y="232032"/>
            <a:ext cx="3702089" cy="2309454"/>
            <a:chOff x="851517" y="232032"/>
            <a:chExt cx="3702089" cy="2309454"/>
          </a:xfrm>
        </p:grpSpPr>
        <p:sp>
          <p:nvSpPr>
            <p:cNvPr id="5" name="Oval 9"/>
            <p:cNvSpPr>
              <a:spLocks noChangeArrowheads="1"/>
            </p:cNvSpPr>
            <p:nvPr/>
          </p:nvSpPr>
          <p:spPr bwMode="auto">
            <a:xfrm rot="17711207">
              <a:off x="1547835" y="-464286"/>
              <a:ext cx="2309454" cy="3702089"/>
            </a:xfrm>
            <a:prstGeom prst="ellipse">
              <a:avLst/>
            </a:prstGeom>
            <a:noFill/>
            <a:ln w="57150" algn="ctr">
              <a:solidFill>
                <a:srgbClr val="9900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2507076" y="1190625"/>
              <a:ext cx="702435" cy="461665"/>
            </a:xfrm>
            <a:prstGeom prst="rect">
              <a:avLst/>
            </a:prstGeom>
            <a:solidFill>
              <a:schemeClr val="bg1">
                <a:alpha val="33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990033"/>
                  </a:solidFill>
                </a:rPr>
                <a:t>ВЕП</a:t>
              </a:r>
            </a:p>
          </p:txBody>
        </p:sp>
      </p:grp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5569811" y="2489200"/>
            <a:ext cx="6258012" cy="1193800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44000" indent="-144000">
              <a:lnSpc>
                <a:spcPct val="80000"/>
              </a:lnSpc>
              <a:buFont typeface="Arial" pitchFamily="34" charset="0"/>
              <a:buChar char="•"/>
            </a:pPr>
            <a:r>
              <a:rPr lang="ru-RU" sz="2200" dirty="0"/>
              <a:t>Восточное продолжение </a:t>
            </a:r>
            <a:r>
              <a:rPr lang="ru-RU" sz="2200" b="1" dirty="0">
                <a:solidFill>
                  <a:srgbClr val="003300"/>
                </a:solidFill>
              </a:rPr>
              <a:t>Скифской плиты</a:t>
            </a:r>
            <a:r>
              <a:rPr lang="ru-RU" sz="2200" b="1" dirty="0"/>
              <a:t> </a:t>
            </a:r>
            <a:r>
              <a:rPr lang="ru-RU" sz="2200" dirty="0"/>
              <a:t>называется –</a:t>
            </a:r>
            <a:r>
              <a:rPr lang="ru-RU" sz="2200" b="1" dirty="0"/>
              <a:t> </a:t>
            </a:r>
            <a:r>
              <a:rPr lang="ru-RU" sz="2200" b="1" dirty="0" err="1">
                <a:solidFill>
                  <a:srgbClr val="003300"/>
                </a:solidFill>
              </a:rPr>
              <a:t>Туранской</a:t>
            </a:r>
            <a:r>
              <a:rPr lang="ru-RU" sz="2200" b="1" dirty="0">
                <a:solidFill>
                  <a:srgbClr val="003300"/>
                </a:solidFill>
              </a:rPr>
              <a:t> плитой</a:t>
            </a:r>
            <a:r>
              <a:rPr lang="ru-RU" sz="2200" b="1" dirty="0"/>
              <a:t>. </a:t>
            </a:r>
            <a:r>
              <a:rPr lang="ru-RU" sz="2200" dirty="0"/>
              <a:t>Часто их рассматривают как единую</a:t>
            </a:r>
            <a:r>
              <a:rPr lang="ru-RU" sz="2200" b="1" dirty="0"/>
              <a:t> – </a:t>
            </a:r>
            <a:r>
              <a:rPr lang="ru-RU" sz="2200" b="1" dirty="0" err="1">
                <a:solidFill>
                  <a:srgbClr val="003300"/>
                </a:solidFill>
              </a:rPr>
              <a:t>Скифско-Туранскую</a:t>
            </a:r>
            <a:r>
              <a:rPr lang="ru-RU" sz="2200" b="1" dirty="0">
                <a:solidFill>
                  <a:srgbClr val="003300"/>
                </a:solidFill>
              </a:rPr>
              <a:t> плиту.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569812" y="3803650"/>
            <a:ext cx="6258012" cy="939800"/>
          </a:xfrm>
          <a:prstGeom prst="rect">
            <a:avLst/>
          </a:prstGeom>
          <a:solidFill>
            <a:srgbClr val="FFFFCC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>
              <a:lnSpc>
                <a:spcPct val="8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-RU" sz="2400" b="1" dirty="0"/>
              <a:t>  </a:t>
            </a:r>
            <a:r>
              <a:rPr lang="ru-RU" sz="2200" dirty="0"/>
              <a:t>К югу от </a:t>
            </a:r>
            <a:r>
              <a:rPr lang="ru-RU" sz="2200" b="1" dirty="0"/>
              <a:t>Скифской плиты </a:t>
            </a:r>
            <a:r>
              <a:rPr lang="ru-RU" sz="2200" dirty="0"/>
              <a:t>находятся </a:t>
            </a:r>
            <a:r>
              <a:rPr lang="ru-RU" sz="2200" b="1" dirty="0">
                <a:solidFill>
                  <a:srgbClr val="C00000"/>
                </a:solidFill>
              </a:rPr>
              <a:t>альпийские складчатые сооружения </a:t>
            </a:r>
            <a:r>
              <a:rPr lang="ru-RU" sz="2200" b="1" dirty="0">
                <a:solidFill>
                  <a:srgbClr val="A50021"/>
                </a:solidFill>
              </a:rPr>
              <a:t>Большого Кавказа и Горного Крыма</a:t>
            </a:r>
            <a:r>
              <a:rPr lang="ru-RU" sz="2200" b="1" dirty="0"/>
              <a:t>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972301" y="49353"/>
            <a:ext cx="4086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92D050"/>
                </a:solidFill>
              </a:rPr>
              <a:t>Мезийско-Туранская</a:t>
            </a:r>
            <a:r>
              <a:rPr lang="ru-RU" sz="2000" dirty="0">
                <a:solidFill>
                  <a:srgbClr val="92D050"/>
                </a:solidFill>
              </a:rPr>
              <a:t> </a:t>
            </a:r>
            <a:r>
              <a:rPr lang="ru-RU" sz="2000" b="1" dirty="0">
                <a:solidFill>
                  <a:srgbClr val="FFC000"/>
                </a:solidFill>
              </a:rPr>
              <a:t>эпипалеозойская</a:t>
            </a:r>
            <a:r>
              <a:rPr lang="ru-RU" sz="2000" dirty="0">
                <a:solidFill>
                  <a:srgbClr val="FFC000"/>
                </a:solidFill>
              </a:rPr>
              <a:t> </a:t>
            </a:r>
            <a:r>
              <a:rPr lang="ru-RU" sz="2000" b="1" dirty="0">
                <a:solidFill>
                  <a:srgbClr val="FFC000"/>
                </a:solidFill>
              </a:rPr>
              <a:t>платформа</a:t>
            </a:r>
            <a:endParaRPr lang="ru-RU" sz="2000" dirty="0">
              <a:solidFill>
                <a:srgbClr val="FFC000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569811" y="757239"/>
            <a:ext cx="6258012" cy="16004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44000" indent="-144000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200" b="1" dirty="0">
                <a:solidFill>
                  <a:srgbClr val="003300"/>
                </a:solidFill>
              </a:rPr>
              <a:t>Скифская плита</a:t>
            </a:r>
            <a:r>
              <a:rPr lang="ru-RU" sz="2200" b="1" dirty="0"/>
              <a:t> </a:t>
            </a:r>
            <a:r>
              <a:rPr lang="ru-RU" sz="2200" dirty="0"/>
              <a:t>располагается южнее </a:t>
            </a:r>
            <a:r>
              <a:rPr lang="ru-RU" sz="2200" b="1" dirty="0">
                <a:solidFill>
                  <a:srgbClr val="663300"/>
                </a:solidFill>
              </a:rPr>
              <a:t>ВЕП</a:t>
            </a:r>
            <a:r>
              <a:rPr lang="ru-RU" sz="2200" b="1" dirty="0"/>
              <a:t> – Степной Крым </a:t>
            </a:r>
            <a:r>
              <a:rPr lang="ru-RU" sz="2200" dirty="0"/>
              <a:t>и </a:t>
            </a:r>
            <a:r>
              <a:rPr lang="ru-RU" sz="2200" b="1" dirty="0" err="1"/>
              <a:t>Предкавказье</a:t>
            </a:r>
            <a:r>
              <a:rPr lang="ru-RU" sz="2200" b="1" dirty="0"/>
              <a:t>.</a:t>
            </a:r>
          </a:p>
          <a:p>
            <a:pPr marL="144000" indent="-144000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200" b="1" dirty="0">
                <a:solidFill>
                  <a:srgbClr val="003300"/>
                </a:solidFill>
              </a:rPr>
              <a:t>Скифская плита</a:t>
            </a:r>
            <a:r>
              <a:rPr lang="ru-RU" sz="2200" b="1" dirty="0"/>
              <a:t> </a:t>
            </a:r>
            <a:r>
              <a:rPr lang="ru-RU" sz="2200" dirty="0"/>
              <a:t>протягивается в виде узкой «полосы»</a:t>
            </a:r>
            <a:r>
              <a:rPr lang="ru-RU" sz="2200" b="1" dirty="0"/>
              <a:t> от Карпат </a:t>
            </a:r>
            <a:r>
              <a:rPr lang="ru-RU" sz="2200" dirty="0"/>
              <a:t>до </a:t>
            </a:r>
            <a:r>
              <a:rPr lang="ru-RU" sz="2200" b="1" dirty="0"/>
              <a:t>Каспийского моря. </a:t>
            </a:r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 rot="20240790">
            <a:off x="2541084" y="4308895"/>
            <a:ext cx="370022" cy="2094650"/>
          </a:xfrm>
          <a:prstGeom prst="ellipse">
            <a:avLst/>
          </a:prstGeom>
          <a:solidFill>
            <a:srgbClr val="FFFF00">
              <a:alpha val="50000"/>
            </a:srgbClr>
          </a:solidFill>
          <a:ln w="381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569811" y="4879976"/>
            <a:ext cx="6267537" cy="929485"/>
          </a:xfrm>
          <a:prstGeom prst="rect">
            <a:avLst/>
          </a:prstGeom>
          <a:solidFill>
            <a:srgbClr val="FFFFCC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>
              <a:lnSpc>
                <a:spcPct val="8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-RU" sz="2400" b="1" dirty="0"/>
              <a:t>  </a:t>
            </a:r>
            <a:r>
              <a:rPr lang="ru-RU" sz="2200" dirty="0"/>
              <a:t>К югу от </a:t>
            </a:r>
            <a:r>
              <a:rPr lang="ru-RU" sz="2200" b="1" dirty="0" err="1"/>
              <a:t>Туранской</a:t>
            </a:r>
            <a:r>
              <a:rPr lang="ru-RU" sz="2200" b="1" dirty="0"/>
              <a:t> плиты </a:t>
            </a:r>
            <a:r>
              <a:rPr lang="ru-RU" sz="2200" dirty="0"/>
              <a:t>находятся </a:t>
            </a:r>
            <a:r>
              <a:rPr lang="ru-RU" sz="2200" b="1" dirty="0">
                <a:solidFill>
                  <a:srgbClr val="C00000"/>
                </a:solidFill>
              </a:rPr>
              <a:t>альпийские складчатые сооружения </a:t>
            </a:r>
            <a:r>
              <a:rPr lang="ru-RU" sz="2200" b="1" dirty="0">
                <a:solidFill>
                  <a:srgbClr val="A50021"/>
                </a:solidFill>
              </a:rPr>
              <a:t>Копетдага и Большого </a:t>
            </a:r>
            <a:r>
              <a:rPr lang="ru-RU" sz="2200" b="1" dirty="0" err="1">
                <a:solidFill>
                  <a:srgbClr val="A50021"/>
                </a:solidFill>
              </a:rPr>
              <a:t>Балхана</a:t>
            </a:r>
            <a:r>
              <a:rPr lang="ru-RU" sz="2200" b="1" dirty="0"/>
              <a:t>. 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569811" y="5941826"/>
            <a:ext cx="6258012" cy="665439"/>
          </a:xfrm>
          <a:prstGeom prst="rect">
            <a:avLst/>
          </a:prstGeom>
          <a:solidFill>
            <a:srgbClr val="FFFFCC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-RU" sz="2400" b="1" dirty="0"/>
              <a:t>  </a:t>
            </a:r>
            <a:r>
              <a:rPr lang="ru-RU" sz="2200" b="1" dirty="0" err="1">
                <a:solidFill>
                  <a:srgbClr val="663300"/>
                </a:solidFill>
              </a:rPr>
              <a:t>Припамирская</a:t>
            </a:r>
            <a:r>
              <a:rPr lang="ru-RU" sz="2200" dirty="0"/>
              <a:t> часть </a:t>
            </a:r>
            <a:r>
              <a:rPr lang="ru-RU" sz="2200" b="1" dirty="0" err="1"/>
              <a:t>Туранской</a:t>
            </a:r>
            <a:r>
              <a:rPr lang="ru-RU" sz="2200" b="1" dirty="0"/>
              <a:t> плиты </a:t>
            </a:r>
            <a:r>
              <a:rPr lang="ru-RU" sz="2200" dirty="0"/>
              <a:t>вовлечена в </a:t>
            </a:r>
            <a:r>
              <a:rPr lang="ru-RU" sz="2200" b="1" dirty="0">
                <a:solidFill>
                  <a:srgbClr val="C00000"/>
                </a:solidFill>
              </a:rPr>
              <a:t>эпиплатформенный орогенез</a:t>
            </a:r>
            <a:r>
              <a:rPr lang="ru-RU" sz="2200" b="1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3" grpId="0" animBg="1"/>
      <p:bldP spid="14" grpId="0" animBg="1"/>
      <p:bldP spid="7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:\Туров\Учебные дисциплины\РегГеол\Презентации лекций\Лабораторные работы\УМП\ГК Памиро-Тянь-Шань10мл.jpg"/>
          <p:cNvPicPr>
            <a:picLocks noChangeAspect="1" noChangeArrowheads="1"/>
          </p:cNvPicPr>
          <p:nvPr/>
        </p:nvPicPr>
        <p:blipFill>
          <a:blip r:embed="rId2" cstate="print"/>
          <a:srcRect l="7881" t="46386" r="10778"/>
          <a:stretch>
            <a:fillRect/>
          </a:stretch>
        </p:blipFill>
        <p:spPr bwMode="auto">
          <a:xfrm>
            <a:off x="4882749" y="923364"/>
            <a:ext cx="5654939" cy="37920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237232" y="107575"/>
            <a:ext cx="724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Памир </a:t>
            </a:r>
            <a:r>
              <a:rPr lang="ru-RU" b="1" dirty="0">
                <a:solidFill>
                  <a:srgbClr val="FFC000"/>
                </a:solidFill>
                <a:cs typeface="Arial" pitchFamily="34" charset="0"/>
              </a:rPr>
              <a:t>- </a:t>
            </a:r>
            <a:r>
              <a:rPr lang="ru-RU" b="1" dirty="0">
                <a:solidFill>
                  <a:srgbClr val="FFC000"/>
                </a:solidFill>
              </a:rPr>
              <a:t>современная горная область</a:t>
            </a:r>
            <a:endParaRPr lang="ru-RU" b="1" dirty="0">
              <a:solidFill>
                <a:srgbClr val="FFC000"/>
              </a:solidFill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12257" y="484092"/>
            <a:ext cx="898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Состоит</a:t>
            </a: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из</a:t>
            </a:r>
            <a:r>
              <a:rPr lang="ru-RU" dirty="0"/>
              <a:t> </a:t>
            </a:r>
            <a:r>
              <a:rPr lang="ru-RU" b="1" dirty="0">
                <a:solidFill>
                  <a:srgbClr val="FF0000"/>
                </a:solidFill>
              </a:rPr>
              <a:t>2</a:t>
            </a: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дугообразных</a:t>
            </a:r>
            <a:r>
              <a:rPr lang="ru-RU" dirty="0"/>
              <a:t> </a:t>
            </a:r>
            <a:r>
              <a:rPr lang="ru-RU" b="1" dirty="0" err="1">
                <a:solidFill>
                  <a:srgbClr val="C00000"/>
                </a:solidFill>
              </a:rPr>
              <a:t>мегазон</a:t>
            </a:r>
            <a:r>
              <a:rPr lang="ru-RU" dirty="0"/>
              <a:t> </a:t>
            </a:r>
            <a:r>
              <a:rPr lang="ru-RU" b="1" dirty="0">
                <a:solidFill>
                  <a:srgbClr val="FFC000"/>
                </a:solidFill>
              </a:rPr>
              <a:t>(складчато-покровных систем)</a:t>
            </a:r>
            <a:r>
              <a:rPr lang="ru-RU" dirty="0"/>
              <a:t>: </a:t>
            </a:r>
            <a:r>
              <a:rPr lang="ru-RU" b="1" dirty="0">
                <a:solidFill>
                  <a:srgbClr val="FFFF00"/>
                </a:solidFill>
              </a:rPr>
              <a:t>Северной</a:t>
            </a:r>
            <a:r>
              <a:rPr lang="ru-RU" dirty="0">
                <a:solidFill>
                  <a:schemeClr val="bg1"/>
                </a:solidFill>
              </a:rPr>
              <a:t> и </a:t>
            </a:r>
            <a:r>
              <a:rPr lang="ru-RU" b="1" dirty="0">
                <a:solidFill>
                  <a:srgbClr val="FFFF00"/>
                </a:solidFill>
              </a:rPr>
              <a:t>Южной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622591" y="994744"/>
            <a:ext cx="3101789" cy="1754326"/>
          </a:xfrm>
          <a:prstGeom prst="rect">
            <a:avLst/>
          </a:prstGeom>
          <a:noFill/>
          <a:ln w="31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rgbClr val="FF0000"/>
                </a:solidFill>
              </a:rPr>
              <a:t>Северный Памир </a:t>
            </a:r>
            <a:r>
              <a:rPr lang="ru-RU" b="1" dirty="0">
                <a:solidFill>
                  <a:srgbClr val="FF0000"/>
                </a:solidFill>
              </a:rPr>
              <a:t>– </a:t>
            </a:r>
          </a:p>
          <a:p>
            <a:r>
              <a:rPr lang="ru-RU" b="1" dirty="0">
                <a:solidFill>
                  <a:srgbClr val="FF0000"/>
                </a:solidFill>
              </a:rPr>
              <a:t>герцинский  выступ </a:t>
            </a:r>
            <a:r>
              <a:rPr lang="ru-RU" b="1" dirty="0">
                <a:solidFill>
                  <a:schemeClr val="bg1"/>
                </a:solidFill>
              </a:rPr>
              <a:t>(1) </a:t>
            </a:r>
            <a:r>
              <a:rPr lang="ru-RU" b="1" dirty="0" err="1">
                <a:solidFill>
                  <a:srgbClr val="00B0F0"/>
                </a:solidFill>
              </a:rPr>
              <a:t>Мезийско-Туранской</a:t>
            </a:r>
            <a:r>
              <a:rPr lang="ru-RU" b="1" dirty="0">
                <a:solidFill>
                  <a:srgbClr val="00B0F0"/>
                </a:solidFill>
              </a:rPr>
              <a:t> молодой платформы</a:t>
            </a:r>
            <a:r>
              <a:rPr lang="ru-RU" dirty="0">
                <a:solidFill>
                  <a:srgbClr val="00B0F0"/>
                </a:solidFill>
              </a:rPr>
              <a:t>.</a:t>
            </a:r>
          </a:p>
          <a:p>
            <a:r>
              <a:rPr lang="ru-RU" dirty="0">
                <a:solidFill>
                  <a:schemeClr val="bg1"/>
                </a:solidFill>
              </a:rPr>
              <a:t>Западнее – </a:t>
            </a:r>
            <a:r>
              <a:rPr lang="ru-RU" b="1" dirty="0" err="1">
                <a:solidFill>
                  <a:srgbClr val="00B050"/>
                </a:solidFill>
              </a:rPr>
              <a:t>Южно-Туранская</a:t>
            </a:r>
            <a:r>
              <a:rPr lang="ru-RU" b="1" dirty="0"/>
              <a:t> </a:t>
            </a:r>
            <a:r>
              <a:rPr lang="ru-RU" b="1" dirty="0">
                <a:solidFill>
                  <a:srgbClr val="00B050"/>
                </a:solidFill>
              </a:rPr>
              <a:t>плита</a:t>
            </a:r>
            <a:r>
              <a:rPr lang="ru-RU" b="1" dirty="0"/>
              <a:t>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b="1" dirty="0">
                <a:solidFill>
                  <a:schemeClr val="bg1"/>
                </a:solidFill>
              </a:rPr>
              <a:t>3</a:t>
            </a:r>
            <a:r>
              <a:rPr lang="ru-RU" dirty="0">
                <a:solidFill>
                  <a:schemeClr val="bg1"/>
                </a:solidFill>
              </a:rPr>
              <a:t>).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7781366" y="2868707"/>
            <a:ext cx="2124635" cy="806823"/>
          </a:xfrm>
          <a:custGeom>
            <a:avLst/>
            <a:gdLst>
              <a:gd name="connsiteX0" fmla="*/ 2124635 w 2124635"/>
              <a:gd name="connsiteY0" fmla="*/ 806823 h 806823"/>
              <a:gd name="connsiteX1" fmla="*/ 1999129 w 2124635"/>
              <a:gd name="connsiteY1" fmla="*/ 717176 h 806823"/>
              <a:gd name="connsiteX2" fmla="*/ 1945341 w 2124635"/>
              <a:gd name="connsiteY2" fmla="*/ 654423 h 806823"/>
              <a:gd name="connsiteX3" fmla="*/ 1810870 w 2124635"/>
              <a:gd name="connsiteY3" fmla="*/ 555812 h 806823"/>
              <a:gd name="connsiteX4" fmla="*/ 1685364 w 2124635"/>
              <a:gd name="connsiteY4" fmla="*/ 430306 h 806823"/>
              <a:gd name="connsiteX5" fmla="*/ 1658470 w 2124635"/>
              <a:gd name="connsiteY5" fmla="*/ 322729 h 806823"/>
              <a:gd name="connsiteX6" fmla="*/ 1497106 w 2124635"/>
              <a:gd name="connsiteY6" fmla="*/ 268941 h 806823"/>
              <a:gd name="connsiteX7" fmla="*/ 1362635 w 2124635"/>
              <a:gd name="connsiteY7" fmla="*/ 233082 h 806823"/>
              <a:gd name="connsiteX8" fmla="*/ 1272988 w 2124635"/>
              <a:gd name="connsiteY8" fmla="*/ 206188 h 806823"/>
              <a:gd name="connsiteX9" fmla="*/ 1174376 w 2124635"/>
              <a:gd name="connsiteY9" fmla="*/ 206188 h 806823"/>
              <a:gd name="connsiteX10" fmla="*/ 1075764 w 2124635"/>
              <a:gd name="connsiteY10" fmla="*/ 188259 h 806823"/>
              <a:gd name="connsiteX11" fmla="*/ 1004047 w 2124635"/>
              <a:gd name="connsiteY11" fmla="*/ 107576 h 806823"/>
              <a:gd name="connsiteX12" fmla="*/ 932329 w 2124635"/>
              <a:gd name="connsiteY12" fmla="*/ 89647 h 806823"/>
              <a:gd name="connsiteX13" fmla="*/ 779929 w 2124635"/>
              <a:gd name="connsiteY13" fmla="*/ 8965 h 806823"/>
              <a:gd name="connsiteX14" fmla="*/ 654423 w 2124635"/>
              <a:gd name="connsiteY14" fmla="*/ 0 h 806823"/>
              <a:gd name="connsiteX15" fmla="*/ 385482 w 2124635"/>
              <a:gd name="connsiteY15" fmla="*/ 53788 h 806823"/>
              <a:gd name="connsiteX16" fmla="*/ 251011 w 2124635"/>
              <a:gd name="connsiteY16" fmla="*/ 107576 h 806823"/>
              <a:gd name="connsiteX17" fmla="*/ 0 w 2124635"/>
              <a:gd name="connsiteY17" fmla="*/ 224118 h 806823"/>
              <a:gd name="connsiteX0" fmla="*/ 2124635 w 2124635"/>
              <a:gd name="connsiteY0" fmla="*/ 806823 h 806823"/>
              <a:gd name="connsiteX1" fmla="*/ 1999129 w 2124635"/>
              <a:gd name="connsiteY1" fmla="*/ 717176 h 806823"/>
              <a:gd name="connsiteX2" fmla="*/ 1945341 w 2124635"/>
              <a:gd name="connsiteY2" fmla="*/ 654423 h 806823"/>
              <a:gd name="connsiteX3" fmla="*/ 1810870 w 2124635"/>
              <a:gd name="connsiteY3" fmla="*/ 555812 h 806823"/>
              <a:gd name="connsiteX4" fmla="*/ 1685364 w 2124635"/>
              <a:gd name="connsiteY4" fmla="*/ 430306 h 806823"/>
              <a:gd name="connsiteX5" fmla="*/ 1819835 w 2124635"/>
              <a:gd name="connsiteY5" fmla="*/ 125505 h 806823"/>
              <a:gd name="connsiteX6" fmla="*/ 1497106 w 2124635"/>
              <a:gd name="connsiteY6" fmla="*/ 268941 h 806823"/>
              <a:gd name="connsiteX7" fmla="*/ 1362635 w 2124635"/>
              <a:gd name="connsiteY7" fmla="*/ 233082 h 806823"/>
              <a:gd name="connsiteX8" fmla="*/ 1272988 w 2124635"/>
              <a:gd name="connsiteY8" fmla="*/ 206188 h 806823"/>
              <a:gd name="connsiteX9" fmla="*/ 1174376 w 2124635"/>
              <a:gd name="connsiteY9" fmla="*/ 206188 h 806823"/>
              <a:gd name="connsiteX10" fmla="*/ 1075764 w 2124635"/>
              <a:gd name="connsiteY10" fmla="*/ 188259 h 806823"/>
              <a:gd name="connsiteX11" fmla="*/ 1004047 w 2124635"/>
              <a:gd name="connsiteY11" fmla="*/ 107576 h 806823"/>
              <a:gd name="connsiteX12" fmla="*/ 932329 w 2124635"/>
              <a:gd name="connsiteY12" fmla="*/ 89647 h 806823"/>
              <a:gd name="connsiteX13" fmla="*/ 779929 w 2124635"/>
              <a:gd name="connsiteY13" fmla="*/ 8965 h 806823"/>
              <a:gd name="connsiteX14" fmla="*/ 654423 w 2124635"/>
              <a:gd name="connsiteY14" fmla="*/ 0 h 806823"/>
              <a:gd name="connsiteX15" fmla="*/ 385482 w 2124635"/>
              <a:gd name="connsiteY15" fmla="*/ 53788 h 806823"/>
              <a:gd name="connsiteX16" fmla="*/ 251011 w 2124635"/>
              <a:gd name="connsiteY16" fmla="*/ 107576 h 806823"/>
              <a:gd name="connsiteX17" fmla="*/ 0 w 2124635"/>
              <a:gd name="connsiteY17" fmla="*/ 224118 h 806823"/>
              <a:gd name="connsiteX0" fmla="*/ 2124635 w 2124635"/>
              <a:gd name="connsiteY0" fmla="*/ 806823 h 806823"/>
              <a:gd name="connsiteX1" fmla="*/ 1999129 w 2124635"/>
              <a:gd name="connsiteY1" fmla="*/ 717176 h 806823"/>
              <a:gd name="connsiteX2" fmla="*/ 1945341 w 2124635"/>
              <a:gd name="connsiteY2" fmla="*/ 654423 h 806823"/>
              <a:gd name="connsiteX3" fmla="*/ 1810870 w 2124635"/>
              <a:gd name="connsiteY3" fmla="*/ 555812 h 806823"/>
              <a:gd name="connsiteX4" fmla="*/ 1685364 w 2124635"/>
              <a:gd name="connsiteY4" fmla="*/ 430306 h 806823"/>
              <a:gd name="connsiteX5" fmla="*/ 1649506 w 2124635"/>
              <a:gd name="connsiteY5" fmla="*/ 340658 h 806823"/>
              <a:gd name="connsiteX6" fmla="*/ 1497106 w 2124635"/>
              <a:gd name="connsiteY6" fmla="*/ 268941 h 806823"/>
              <a:gd name="connsiteX7" fmla="*/ 1362635 w 2124635"/>
              <a:gd name="connsiteY7" fmla="*/ 233082 h 806823"/>
              <a:gd name="connsiteX8" fmla="*/ 1272988 w 2124635"/>
              <a:gd name="connsiteY8" fmla="*/ 206188 h 806823"/>
              <a:gd name="connsiteX9" fmla="*/ 1174376 w 2124635"/>
              <a:gd name="connsiteY9" fmla="*/ 206188 h 806823"/>
              <a:gd name="connsiteX10" fmla="*/ 1075764 w 2124635"/>
              <a:gd name="connsiteY10" fmla="*/ 188259 h 806823"/>
              <a:gd name="connsiteX11" fmla="*/ 1004047 w 2124635"/>
              <a:gd name="connsiteY11" fmla="*/ 107576 h 806823"/>
              <a:gd name="connsiteX12" fmla="*/ 932329 w 2124635"/>
              <a:gd name="connsiteY12" fmla="*/ 89647 h 806823"/>
              <a:gd name="connsiteX13" fmla="*/ 779929 w 2124635"/>
              <a:gd name="connsiteY13" fmla="*/ 8965 h 806823"/>
              <a:gd name="connsiteX14" fmla="*/ 654423 w 2124635"/>
              <a:gd name="connsiteY14" fmla="*/ 0 h 806823"/>
              <a:gd name="connsiteX15" fmla="*/ 385482 w 2124635"/>
              <a:gd name="connsiteY15" fmla="*/ 53788 h 806823"/>
              <a:gd name="connsiteX16" fmla="*/ 251011 w 2124635"/>
              <a:gd name="connsiteY16" fmla="*/ 107576 h 806823"/>
              <a:gd name="connsiteX17" fmla="*/ 0 w 2124635"/>
              <a:gd name="connsiteY17" fmla="*/ 224118 h 80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24635" h="806823">
                <a:moveTo>
                  <a:pt x="2124635" y="806823"/>
                </a:moveTo>
                <a:lnTo>
                  <a:pt x="1999129" y="717176"/>
                </a:lnTo>
                <a:lnTo>
                  <a:pt x="1945341" y="654423"/>
                </a:lnTo>
                <a:lnTo>
                  <a:pt x="1810870" y="555812"/>
                </a:lnTo>
                <a:lnTo>
                  <a:pt x="1685364" y="430306"/>
                </a:lnTo>
                <a:lnTo>
                  <a:pt x="1649506" y="340658"/>
                </a:lnTo>
                <a:lnTo>
                  <a:pt x="1497106" y="268941"/>
                </a:lnTo>
                <a:lnTo>
                  <a:pt x="1362635" y="233082"/>
                </a:lnTo>
                <a:lnTo>
                  <a:pt x="1272988" y="206188"/>
                </a:lnTo>
                <a:lnTo>
                  <a:pt x="1174376" y="206188"/>
                </a:lnTo>
                <a:lnTo>
                  <a:pt x="1075764" y="188259"/>
                </a:lnTo>
                <a:lnTo>
                  <a:pt x="1004047" y="107576"/>
                </a:lnTo>
                <a:lnTo>
                  <a:pt x="932329" y="89647"/>
                </a:lnTo>
                <a:lnTo>
                  <a:pt x="779929" y="8965"/>
                </a:lnTo>
                <a:lnTo>
                  <a:pt x="654423" y="0"/>
                </a:lnTo>
                <a:lnTo>
                  <a:pt x="385482" y="53788"/>
                </a:lnTo>
                <a:lnTo>
                  <a:pt x="251011" y="107576"/>
                </a:lnTo>
                <a:lnTo>
                  <a:pt x="0" y="224118"/>
                </a:lnTo>
              </a:path>
            </a:pathLst>
          </a:cu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8731624" y="2545977"/>
            <a:ext cx="286870" cy="259976"/>
          </a:xfrm>
          <a:prstGeom prst="ellipse">
            <a:avLst/>
          </a:prstGeom>
          <a:solidFill>
            <a:srgbClr val="C00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1</a:t>
            </a:r>
          </a:p>
        </p:txBody>
      </p:sp>
      <p:sp>
        <p:nvSpPr>
          <p:cNvPr id="58" name="Овал 57"/>
          <p:cNvSpPr/>
          <p:nvPr/>
        </p:nvSpPr>
        <p:spPr>
          <a:xfrm>
            <a:off x="8283389" y="3325906"/>
            <a:ext cx="286870" cy="259976"/>
          </a:xfrm>
          <a:prstGeom prst="ellipse">
            <a:avLst/>
          </a:prstGeom>
          <a:solidFill>
            <a:srgbClr val="C00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2</a:t>
            </a:r>
          </a:p>
        </p:txBody>
      </p:sp>
      <p:sp>
        <p:nvSpPr>
          <p:cNvPr id="59" name="Овал 58"/>
          <p:cNvSpPr/>
          <p:nvPr/>
        </p:nvSpPr>
        <p:spPr>
          <a:xfrm>
            <a:off x="5056095" y="1290917"/>
            <a:ext cx="286870" cy="259976"/>
          </a:xfrm>
          <a:prstGeom prst="ellipse">
            <a:avLst/>
          </a:prstGeom>
          <a:solidFill>
            <a:schemeClr val="tx1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3</a:t>
            </a:r>
          </a:p>
        </p:txBody>
      </p:sp>
      <p:sp>
        <p:nvSpPr>
          <p:cNvPr id="62" name="Полилиния 61"/>
          <p:cNvSpPr/>
          <p:nvPr/>
        </p:nvSpPr>
        <p:spPr>
          <a:xfrm>
            <a:off x="7064188" y="2375647"/>
            <a:ext cx="1398494" cy="663388"/>
          </a:xfrm>
          <a:custGeom>
            <a:avLst/>
            <a:gdLst>
              <a:gd name="connsiteX0" fmla="*/ 1398494 w 1398494"/>
              <a:gd name="connsiteY0" fmla="*/ 0 h 663388"/>
              <a:gd name="connsiteX1" fmla="*/ 1165412 w 1398494"/>
              <a:gd name="connsiteY1" fmla="*/ 35859 h 663388"/>
              <a:gd name="connsiteX2" fmla="*/ 923365 w 1398494"/>
              <a:gd name="connsiteY2" fmla="*/ 26894 h 663388"/>
              <a:gd name="connsiteX3" fmla="*/ 753036 w 1398494"/>
              <a:gd name="connsiteY3" fmla="*/ 80682 h 663388"/>
              <a:gd name="connsiteX4" fmla="*/ 609600 w 1398494"/>
              <a:gd name="connsiteY4" fmla="*/ 134471 h 663388"/>
              <a:gd name="connsiteX5" fmla="*/ 466165 w 1398494"/>
              <a:gd name="connsiteY5" fmla="*/ 206188 h 663388"/>
              <a:gd name="connsiteX6" fmla="*/ 322730 w 1398494"/>
              <a:gd name="connsiteY6" fmla="*/ 331694 h 663388"/>
              <a:gd name="connsiteX7" fmla="*/ 161365 w 1398494"/>
              <a:gd name="connsiteY7" fmla="*/ 457200 h 663388"/>
              <a:gd name="connsiteX8" fmla="*/ 107577 w 1398494"/>
              <a:gd name="connsiteY8" fmla="*/ 537882 h 663388"/>
              <a:gd name="connsiteX9" fmla="*/ 0 w 1398494"/>
              <a:gd name="connsiteY9" fmla="*/ 663388 h 66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8494" h="663388">
                <a:moveTo>
                  <a:pt x="1398494" y="0"/>
                </a:moveTo>
                <a:lnTo>
                  <a:pt x="1165412" y="35859"/>
                </a:lnTo>
                <a:lnTo>
                  <a:pt x="923365" y="26894"/>
                </a:lnTo>
                <a:lnTo>
                  <a:pt x="753036" y="80682"/>
                </a:lnTo>
                <a:lnTo>
                  <a:pt x="609600" y="134471"/>
                </a:lnTo>
                <a:lnTo>
                  <a:pt x="466165" y="206188"/>
                </a:lnTo>
                <a:lnTo>
                  <a:pt x="322730" y="331694"/>
                </a:lnTo>
                <a:lnTo>
                  <a:pt x="161365" y="457200"/>
                </a:lnTo>
                <a:lnTo>
                  <a:pt x="107577" y="537882"/>
                </a:lnTo>
                <a:lnTo>
                  <a:pt x="0" y="663388"/>
                </a:lnTo>
              </a:path>
            </a:pathLst>
          </a:cu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олилиния 52"/>
          <p:cNvSpPr/>
          <p:nvPr/>
        </p:nvSpPr>
        <p:spPr>
          <a:xfrm>
            <a:off x="5262285" y="923365"/>
            <a:ext cx="4607859" cy="1837764"/>
          </a:xfrm>
          <a:custGeom>
            <a:avLst/>
            <a:gdLst>
              <a:gd name="connsiteX0" fmla="*/ 4607859 w 4607859"/>
              <a:gd name="connsiteY0" fmla="*/ 1837764 h 1837764"/>
              <a:gd name="connsiteX1" fmla="*/ 4285130 w 4607859"/>
              <a:gd name="connsiteY1" fmla="*/ 1667435 h 1837764"/>
              <a:gd name="connsiteX2" fmla="*/ 4043082 w 4607859"/>
              <a:gd name="connsiteY2" fmla="*/ 1497106 h 1837764"/>
              <a:gd name="connsiteX3" fmla="*/ 3756212 w 4607859"/>
              <a:gd name="connsiteY3" fmla="*/ 1416423 h 1837764"/>
              <a:gd name="connsiteX4" fmla="*/ 3567953 w 4607859"/>
              <a:gd name="connsiteY4" fmla="*/ 1353670 h 1837764"/>
              <a:gd name="connsiteX5" fmla="*/ 3307977 w 4607859"/>
              <a:gd name="connsiteY5" fmla="*/ 1362635 h 1837764"/>
              <a:gd name="connsiteX6" fmla="*/ 3083859 w 4607859"/>
              <a:gd name="connsiteY6" fmla="*/ 1362635 h 1837764"/>
              <a:gd name="connsiteX7" fmla="*/ 3074894 w 4607859"/>
              <a:gd name="connsiteY7" fmla="*/ 1362635 h 1837764"/>
              <a:gd name="connsiteX8" fmla="*/ 2402541 w 4607859"/>
              <a:gd name="connsiteY8" fmla="*/ 1272988 h 1837764"/>
              <a:gd name="connsiteX9" fmla="*/ 1981200 w 4607859"/>
              <a:gd name="connsiteY9" fmla="*/ 1183341 h 1837764"/>
              <a:gd name="connsiteX10" fmla="*/ 1183341 w 4607859"/>
              <a:gd name="connsiteY10" fmla="*/ 762000 h 1837764"/>
              <a:gd name="connsiteX11" fmla="*/ 0 w 4607859"/>
              <a:gd name="connsiteY11" fmla="*/ 0 h 1837764"/>
              <a:gd name="connsiteX0" fmla="*/ 4607859 w 4607859"/>
              <a:gd name="connsiteY0" fmla="*/ 1837764 h 1837764"/>
              <a:gd name="connsiteX1" fmla="*/ 4285130 w 4607859"/>
              <a:gd name="connsiteY1" fmla="*/ 1667435 h 1837764"/>
              <a:gd name="connsiteX2" fmla="*/ 4043082 w 4607859"/>
              <a:gd name="connsiteY2" fmla="*/ 1497106 h 1837764"/>
              <a:gd name="connsiteX3" fmla="*/ 3756212 w 4607859"/>
              <a:gd name="connsiteY3" fmla="*/ 1416423 h 1837764"/>
              <a:gd name="connsiteX4" fmla="*/ 3567953 w 4607859"/>
              <a:gd name="connsiteY4" fmla="*/ 1353670 h 1837764"/>
              <a:gd name="connsiteX5" fmla="*/ 3307977 w 4607859"/>
              <a:gd name="connsiteY5" fmla="*/ 1362635 h 1837764"/>
              <a:gd name="connsiteX6" fmla="*/ 3083859 w 4607859"/>
              <a:gd name="connsiteY6" fmla="*/ 1362635 h 1837764"/>
              <a:gd name="connsiteX7" fmla="*/ 3039036 w 4607859"/>
              <a:gd name="connsiteY7" fmla="*/ 1434353 h 1837764"/>
              <a:gd name="connsiteX8" fmla="*/ 2402541 w 4607859"/>
              <a:gd name="connsiteY8" fmla="*/ 1272988 h 1837764"/>
              <a:gd name="connsiteX9" fmla="*/ 1981200 w 4607859"/>
              <a:gd name="connsiteY9" fmla="*/ 1183341 h 1837764"/>
              <a:gd name="connsiteX10" fmla="*/ 1183341 w 4607859"/>
              <a:gd name="connsiteY10" fmla="*/ 762000 h 1837764"/>
              <a:gd name="connsiteX11" fmla="*/ 0 w 4607859"/>
              <a:gd name="connsiteY11" fmla="*/ 0 h 1837764"/>
              <a:gd name="connsiteX0" fmla="*/ 4607859 w 4607859"/>
              <a:gd name="connsiteY0" fmla="*/ 1837764 h 1837764"/>
              <a:gd name="connsiteX1" fmla="*/ 4285130 w 4607859"/>
              <a:gd name="connsiteY1" fmla="*/ 1667435 h 1837764"/>
              <a:gd name="connsiteX2" fmla="*/ 4043082 w 4607859"/>
              <a:gd name="connsiteY2" fmla="*/ 1497106 h 1837764"/>
              <a:gd name="connsiteX3" fmla="*/ 3756212 w 4607859"/>
              <a:gd name="connsiteY3" fmla="*/ 1416423 h 1837764"/>
              <a:gd name="connsiteX4" fmla="*/ 3567953 w 4607859"/>
              <a:gd name="connsiteY4" fmla="*/ 1353670 h 1837764"/>
              <a:gd name="connsiteX5" fmla="*/ 3307977 w 4607859"/>
              <a:gd name="connsiteY5" fmla="*/ 1362635 h 1837764"/>
              <a:gd name="connsiteX6" fmla="*/ 3137647 w 4607859"/>
              <a:gd name="connsiteY6" fmla="*/ 1416424 h 1837764"/>
              <a:gd name="connsiteX7" fmla="*/ 3039036 w 4607859"/>
              <a:gd name="connsiteY7" fmla="*/ 1434353 h 1837764"/>
              <a:gd name="connsiteX8" fmla="*/ 2402541 w 4607859"/>
              <a:gd name="connsiteY8" fmla="*/ 1272988 h 1837764"/>
              <a:gd name="connsiteX9" fmla="*/ 1981200 w 4607859"/>
              <a:gd name="connsiteY9" fmla="*/ 1183341 h 1837764"/>
              <a:gd name="connsiteX10" fmla="*/ 1183341 w 4607859"/>
              <a:gd name="connsiteY10" fmla="*/ 762000 h 1837764"/>
              <a:gd name="connsiteX11" fmla="*/ 0 w 4607859"/>
              <a:gd name="connsiteY11" fmla="*/ 0 h 1837764"/>
              <a:gd name="connsiteX0" fmla="*/ 4607859 w 4607859"/>
              <a:gd name="connsiteY0" fmla="*/ 1837764 h 1837764"/>
              <a:gd name="connsiteX1" fmla="*/ 4285130 w 4607859"/>
              <a:gd name="connsiteY1" fmla="*/ 1667435 h 1837764"/>
              <a:gd name="connsiteX2" fmla="*/ 4043082 w 4607859"/>
              <a:gd name="connsiteY2" fmla="*/ 1497106 h 1837764"/>
              <a:gd name="connsiteX3" fmla="*/ 3756212 w 4607859"/>
              <a:gd name="connsiteY3" fmla="*/ 1416423 h 1837764"/>
              <a:gd name="connsiteX4" fmla="*/ 3567953 w 4607859"/>
              <a:gd name="connsiteY4" fmla="*/ 1353670 h 1837764"/>
              <a:gd name="connsiteX5" fmla="*/ 3307977 w 4607859"/>
              <a:gd name="connsiteY5" fmla="*/ 1362635 h 1837764"/>
              <a:gd name="connsiteX6" fmla="*/ 3137647 w 4607859"/>
              <a:gd name="connsiteY6" fmla="*/ 1416424 h 1837764"/>
              <a:gd name="connsiteX7" fmla="*/ 2859742 w 4607859"/>
              <a:gd name="connsiteY7" fmla="*/ 1407458 h 1837764"/>
              <a:gd name="connsiteX8" fmla="*/ 2402541 w 4607859"/>
              <a:gd name="connsiteY8" fmla="*/ 1272988 h 1837764"/>
              <a:gd name="connsiteX9" fmla="*/ 1981200 w 4607859"/>
              <a:gd name="connsiteY9" fmla="*/ 1183341 h 1837764"/>
              <a:gd name="connsiteX10" fmla="*/ 1183341 w 4607859"/>
              <a:gd name="connsiteY10" fmla="*/ 762000 h 1837764"/>
              <a:gd name="connsiteX11" fmla="*/ 0 w 4607859"/>
              <a:gd name="connsiteY11" fmla="*/ 0 h 1837764"/>
              <a:gd name="connsiteX0" fmla="*/ 4607859 w 4607859"/>
              <a:gd name="connsiteY0" fmla="*/ 1837764 h 1837764"/>
              <a:gd name="connsiteX1" fmla="*/ 4285130 w 4607859"/>
              <a:gd name="connsiteY1" fmla="*/ 1667435 h 1837764"/>
              <a:gd name="connsiteX2" fmla="*/ 4043082 w 4607859"/>
              <a:gd name="connsiteY2" fmla="*/ 1497106 h 1837764"/>
              <a:gd name="connsiteX3" fmla="*/ 3756212 w 4607859"/>
              <a:gd name="connsiteY3" fmla="*/ 1416423 h 1837764"/>
              <a:gd name="connsiteX4" fmla="*/ 3550024 w 4607859"/>
              <a:gd name="connsiteY4" fmla="*/ 1443317 h 1837764"/>
              <a:gd name="connsiteX5" fmla="*/ 3307977 w 4607859"/>
              <a:gd name="connsiteY5" fmla="*/ 1362635 h 1837764"/>
              <a:gd name="connsiteX6" fmla="*/ 3137647 w 4607859"/>
              <a:gd name="connsiteY6" fmla="*/ 1416424 h 1837764"/>
              <a:gd name="connsiteX7" fmla="*/ 2859742 w 4607859"/>
              <a:gd name="connsiteY7" fmla="*/ 1407458 h 1837764"/>
              <a:gd name="connsiteX8" fmla="*/ 2402541 w 4607859"/>
              <a:gd name="connsiteY8" fmla="*/ 1272988 h 1837764"/>
              <a:gd name="connsiteX9" fmla="*/ 1981200 w 4607859"/>
              <a:gd name="connsiteY9" fmla="*/ 1183341 h 1837764"/>
              <a:gd name="connsiteX10" fmla="*/ 1183341 w 4607859"/>
              <a:gd name="connsiteY10" fmla="*/ 762000 h 1837764"/>
              <a:gd name="connsiteX11" fmla="*/ 0 w 4607859"/>
              <a:gd name="connsiteY11" fmla="*/ 0 h 1837764"/>
              <a:gd name="connsiteX0" fmla="*/ 4607859 w 4607859"/>
              <a:gd name="connsiteY0" fmla="*/ 1837764 h 1837764"/>
              <a:gd name="connsiteX1" fmla="*/ 4285130 w 4607859"/>
              <a:gd name="connsiteY1" fmla="*/ 1667435 h 1837764"/>
              <a:gd name="connsiteX2" fmla="*/ 4043082 w 4607859"/>
              <a:gd name="connsiteY2" fmla="*/ 1497106 h 1837764"/>
              <a:gd name="connsiteX3" fmla="*/ 3756212 w 4607859"/>
              <a:gd name="connsiteY3" fmla="*/ 1416423 h 1837764"/>
              <a:gd name="connsiteX4" fmla="*/ 3550024 w 4607859"/>
              <a:gd name="connsiteY4" fmla="*/ 1443317 h 1837764"/>
              <a:gd name="connsiteX5" fmla="*/ 3307977 w 4607859"/>
              <a:gd name="connsiteY5" fmla="*/ 1407459 h 1837764"/>
              <a:gd name="connsiteX6" fmla="*/ 3137647 w 4607859"/>
              <a:gd name="connsiteY6" fmla="*/ 1416424 h 1837764"/>
              <a:gd name="connsiteX7" fmla="*/ 2859742 w 4607859"/>
              <a:gd name="connsiteY7" fmla="*/ 1407458 h 1837764"/>
              <a:gd name="connsiteX8" fmla="*/ 2402541 w 4607859"/>
              <a:gd name="connsiteY8" fmla="*/ 1272988 h 1837764"/>
              <a:gd name="connsiteX9" fmla="*/ 1981200 w 4607859"/>
              <a:gd name="connsiteY9" fmla="*/ 1183341 h 1837764"/>
              <a:gd name="connsiteX10" fmla="*/ 1183341 w 4607859"/>
              <a:gd name="connsiteY10" fmla="*/ 762000 h 1837764"/>
              <a:gd name="connsiteX11" fmla="*/ 0 w 4607859"/>
              <a:gd name="connsiteY11" fmla="*/ 0 h 1837764"/>
              <a:gd name="connsiteX0" fmla="*/ 4607859 w 4607859"/>
              <a:gd name="connsiteY0" fmla="*/ 1837764 h 1837764"/>
              <a:gd name="connsiteX1" fmla="*/ 4285130 w 4607859"/>
              <a:gd name="connsiteY1" fmla="*/ 1667435 h 1837764"/>
              <a:gd name="connsiteX2" fmla="*/ 4043082 w 4607859"/>
              <a:gd name="connsiteY2" fmla="*/ 1497106 h 1837764"/>
              <a:gd name="connsiteX3" fmla="*/ 3756212 w 4607859"/>
              <a:gd name="connsiteY3" fmla="*/ 1479176 h 1837764"/>
              <a:gd name="connsiteX4" fmla="*/ 3550024 w 4607859"/>
              <a:gd name="connsiteY4" fmla="*/ 1443317 h 1837764"/>
              <a:gd name="connsiteX5" fmla="*/ 3307977 w 4607859"/>
              <a:gd name="connsiteY5" fmla="*/ 1407459 h 1837764"/>
              <a:gd name="connsiteX6" fmla="*/ 3137647 w 4607859"/>
              <a:gd name="connsiteY6" fmla="*/ 1416424 h 1837764"/>
              <a:gd name="connsiteX7" fmla="*/ 2859742 w 4607859"/>
              <a:gd name="connsiteY7" fmla="*/ 1407458 h 1837764"/>
              <a:gd name="connsiteX8" fmla="*/ 2402541 w 4607859"/>
              <a:gd name="connsiteY8" fmla="*/ 1272988 h 1837764"/>
              <a:gd name="connsiteX9" fmla="*/ 1981200 w 4607859"/>
              <a:gd name="connsiteY9" fmla="*/ 1183341 h 1837764"/>
              <a:gd name="connsiteX10" fmla="*/ 1183341 w 4607859"/>
              <a:gd name="connsiteY10" fmla="*/ 762000 h 1837764"/>
              <a:gd name="connsiteX11" fmla="*/ 0 w 4607859"/>
              <a:gd name="connsiteY11" fmla="*/ 0 h 1837764"/>
              <a:gd name="connsiteX0" fmla="*/ 4607859 w 4607859"/>
              <a:gd name="connsiteY0" fmla="*/ 1837764 h 1837764"/>
              <a:gd name="connsiteX1" fmla="*/ 4285130 w 4607859"/>
              <a:gd name="connsiteY1" fmla="*/ 1667435 h 1837764"/>
              <a:gd name="connsiteX2" fmla="*/ 4016188 w 4607859"/>
              <a:gd name="connsiteY2" fmla="*/ 1541930 h 1837764"/>
              <a:gd name="connsiteX3" fmla="*/ 3756212 w 4607859"/>
              <a:gd name="connsiteY3" fmla="*/ 1479176 h 1837764"/>
              <a:gd name="connsiteX4" fmla="*/ 3550024 w 4607859"/>
              <a:gd name="connsiteY4" fmla="*/ 1443317 h 1837764"/>
              <a:gd name="connsiteX5" fmla="*/ 3307977 w 4607859"/>
              <a:gd name="connsiteY5" fmla="*/ 1407459 h 1837764"/>
              <a:gd name="connsiteX6" fmla="*/ 3137647 w 4607859"/>
              <a:gd name="connsiteY6" fmla="*/ 1416424 h 1837764"/>
              <a:gd name="connsiteX7" fmla="*/ 2859742 w 4607859"/>
              <a:gd name="connsiteY7" fmla="*/ 1407458 h 1837764"/>
              <a:gd name="connsiteX8" fmla="*/ 2402541 w 4607859"/>
              <a:gd name="connsiteY8" fmla="*/ 1272988 h 1837764"/>
              <a:gd name="connsiteX9" fmla="*/ 1981200 w 4607859"/>
              <a:gd name="connsiteY9" fmla="*/ 1183341 h 1837764"/>
              <a:gd name="connsiteX10" fmla="*/ 1183341 w 4607859"/>
              <a:gd name="connsiteY10" fmla="*/ 762000 h 1837764"/>
              <a:gd name="connsiteX11" fmla="*/ 0 w 4607859"/>
              <a:gd name="connsiteY11" fmla="*/ 0 h 1837764"/>
              <a:gd name="connsiteX0" fmla="*/ 4607859 w 4607859"/>
              <a:gd name="connsiteY0" fmla="*/ 1837764 h 1837764"/>
              <a:gd name="connsiteX1" fmla="*/ 4285130 w 4607859"/>
              <a:gd name="connsiteY1" fmla="*/ 1667435 h 1837764"/>
              <a:gd name="connsiteX2" fmla="*/ 4016188 w 4607859"/>
              <a:gd name="connsiteY2" fmla="*/ 1541930 h 1837764"/>
              <a:gd name="connsiteX3" fmla="*/ 3756212 w 4607859"/>
              <a:gd name="connsiteY3" fmla="*/ 1479176 h 1837764"/>
              <a:gd name="connsiteX4" fmla="*/ 3550024 w 4607859"/>
              <a:gd name="connsiteY4" fmla="*/ 1443317 h 1837764"/>
              <a:gd name="connsiteX5" fmla="*/ 3307977 w 4607859"/>
              <a:gd name="connsiteY5" fmla="*/ 1407459 h 1837764"/>
              <a:gd name="connsiteX6" fmla="*/ 3137647 w 4607859"/>
              <a:gd name="connsiteY6" fmla="*/ 1416424 h 1837764"/>
              <a:gd name="connsiteX7" fmla="*/ 2859742 w 4607859"/>
              <a:gd name="connsiteY7" fmla="*/ 1344705 h 1837764"/>
              <a:gd name="connsiteX8" fmla="*/ 2402541 w 4607859"/>
              <a:gd name="connsiteY8" fmla="*/ 1272988 h 1837764"/>
              <a:gd name="connsiteX9" fmla="*/ 1981200 w 4607859"/>
              <a:gd name="connsiteY9" fmla="*/ 1183341 h 1837764"/>
              <a:gd name="connsiteX10" fmla="*/ 1183341 w 4607859"/>
              <a:gd name="connsiteY10" fmla="*/ 762000 h 1837764"/>
              <a:gd name="connsiteX11" fmla="*/ 0 w 4607859"/>
              <a:gd name="connsiteY11" fmla="*/ 0 h 183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07859" h="1837764">
                <a:moveTo>
                  <a:pt x="4607859" y="1837764"/>
                </a:moveTo>
                <a:lnTo>
                  <a:pt x="4285130" y="1667435"/>
                </a:lnTo>
                <a:lnTo>
                  <a:pt x="4016188" y="1541930"/>
                </a:lnTo>
                <a:lnTo>
                  <a:pt x="3756212" y="1479176"/>
                </a:lnTo>
                <a:lnTo>
                  <a:pt x="3550024" y="1443317"/>
                </a:lnTo>
                <a:lnTo>
                  <a:pt x="3307977" y="1407459"/>
                </a:lnTo>
                <a:lnTo>
                  <a:pt x="3137647" y="1416424"/>
                </a:lnTo>
                <a:lnTo>
                  <a:pt x="2859742" y="1344705"/>
                </a:lnTo>
                <a:lnTo>
                  <a:pt x="2402541" y="1272988"/>
                </a:lnTo>
                <a:lnTo>
                  <a:pt x="1981200" y="1183341"/>
                </a:lnTo>
                <a:lnTo>
                  <a:pt x="1183341" y="762000"/>
                </a:lnTo>
                <a:lnTo>
                  <a:pt x="0" y="0"/>
                </a:lnTo>
              </a:path>
            </a:pathLst>
          </a:custGeom>
          <a:ln w="1143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" name="Группа 63"/>
          <p:cNvGrpSpPr/>
          <p:nvPr/>
        </p:nvGrpSpPr>
        <p:grpSpPr>
          <a:xfrm>
            <a:off x="710038" y="3237930"/>
            <a:ext cx="5064930" cy="3173511"/>
            <a:chOff x="385483" y="3281077"/>
            <a:chExt cx="5064930" cy="3173511"/>
          </a:xfrm>
          <a:solidFill>
            <a:schemeClr val="bg1"/>
          </a:solidFill>
        </p:grpSpPr>
        <p:grpSp>
          <p:nvGrpSpPr>
            <p:cNvPr id="51" name="Группа 50"/>
            <p:cNvGrpSpPr/>
            <p:nvPr/>
          </p:nvGrpSpPr>
          <p:grpSpPr>
            <a:xfrm>
              <a:off x="385483" y="3281077"/>
              <a:ext cx="5064930" cy="3173511"/>
              <a:chOff x="358588" y="3451412"/>
              <a:chExt cx="5064930" cy="3173511"/>
            </a:xfrm>
            <a:grpFill/>
          </p:grpSpPr>
          <p:grpSp>
            <p:nvGrpSpPr>
              <p:cNvPr id="50" name="Группа 49"/>
              <p:cNvGrpSpPr/>
              <p:nvPr/>
            </p:nvGrpSpPr>
            <p:grpSpPr>
              <a:xfrm>
                <a:off x="2933002" y="3451412"/>
                <a:ext cx="2490516" cy="3173511"/>
                <a:chOff x="189802" y="242047"/>
                <a:chExt cx="2490516" cy="3021106"/>
              </a:xfrm>
              <a:grpFill/>
            </p:grpSpPr>
            <p:sp>
              <p:nvSpPr>
                <p:cNvPr id="9" name="Прямоугольник 8"/>
                <p:cNvSpPr/>
                <p:nvPr/>
              </p:nvSpPr>
              <p:spPr>
                <a:xfrm>
                  <a:off x="189802" y="242047"/>
                  <a:ext cx="2490516" cy="3021106"/>
                </a:xfrm>
                <a:prstGeom prst="rect">
                  <a:avLst/>
                </a:prstGeom>
                <a:grpFill/>
                <a:ln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6" name="Прямоугольник 45"/>
                <p:cNvSpPr/>
                <p:nvPr/>
              </p:nvSpPr>
              <p:spPr>
                <a:xfrm>
                  <a:off x="264781" y="1999686"/>
                  <a:ext cx="1877784" cy="351595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b="1" dirty="0">
                      <a:solidFill>
                        <a:srgbClr val="FF0000"/>
                      </a:solidFill>
                    </a:rPr>
                    <a:t>K</a:t>
                  </a:r>
                  <a:r>
                    <a:rPr lang="en-US" b="1" baseline="-25000" dirty="0">
                      <a:solidFill>
                        <a:srgbClr val="FF0000"/>
                      </a:solidFill>
                    </a:rPr>
                    <a:t>1</a:t>
                  </a:r>
                  <a:r>
                    <a:rPr lang="ru-RU" b="1" baseline="-25000" dirty="0"/>
                    <a:t> </a:t>
                  </a:r>
                  <a:r>
                    <a:rPr lang="ru-RU" b="1" dirty="0"/>
                    <a:t>- </a:t>
                  </a:r>
                  <a:r>
                    <a:rPr lang="ru-RU" b="1" dirty="0" err="1"/>
                    <a:t>красноцветы</a:t>
                  </a:r>
                  <a:endParaRPr lang="ru-RU" b="1" baseline="-250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 bwMode="auto">
                <a:xfrm>
                  <a:off x="259425" y="1658855"/>
                  <a:ext cx="2268621" cy="351595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b="1" dirty="0">
                      <a:solidFill>
                        <a:srgbClr val="FF0000"/>
                      </a:solidFill>
                      <a:latin typeface="+mj-lt"/>
                    </a:rPr>
                    <a:t>K</a:t>
                  </a:r>
                  <a:r>
                    <a:rPr lang="en-US" b="1" baseline="-25000" dirty="0">
                      <a:solidFill>
                        <a:srgbClr val="FF0000"/>
                      </a:solidFill>
                      <a:latin typeface="+mj-lt"/>
                    </a:rPr>
                    <a:t>2</a:t>
                  </a:r>
                  <a:r>
                    <a:rPr lang="en-US" b="1" dirty="0">
                      <a:solidFill>
                        <a:srgbClr val="FF0000"/>
                      </a:solidFill>
                      <a:latin typeface="+mj-lt"/>
                    </a:rPr>
                    <a:t>—</a:t>
                  </a:r>
                  <a:r>
                    <a:rPr lang="en-US" b="1" dirty="0">
                      <a:solidFill>
                        <a:srgbClr val="FF0000"/>
                      </a:solidFill>
                    </a:rPr>
                    <a:t>Pg</a:t>
                  </a:r>
                  <a:r>
                    <a:rPr lang="en-US" b="1" baseline="-25000" dirty="0">
                      <a:solidFill>
                        <a:srgbClr val="FF0000"/>
                      </a:solidFill>
                    </a:rPr>
                    <a:t>2</a:t>
                  </a:r>
                  <a:r>
                    <a:rPr lang="ru-RU" b="1" dirty="0"/>
                    <a:t> – известняки</a:t>
                  </a:r>
                  <a:endParaRPr lang="ru-RU" b="1" baseline="-250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 bwMode="auto">
                <a:xfrm>
                  <a:off x="264782" y="843304"/>
                  <a:ext cx="2317054" cy="878988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b="1" dirty="0">
                      <a:solidFill>
                        <a:srgbClr val="FF0000"/>
                      </a:solidFill>
                      <a:latin typeface="+mj-lt"/>
                    </a:rPr>
                    <a:t>Pg</a:t>
                  </a:r>
                  <a:r>
                    <a:rPr lang="en-US" b="1" baseline="-25000" dirty="0">
                      <a:solidFill>
                        <a:srgbClr val="FF0000"/>
                      </a:solidFill>
                      <a:latin typeface="+mj-lt"/>
                    </a:rPr>
                    <a:t>3</a:t>
                  </a:r>
                  <a:r>
                    <a:rPr lang="en-US" b="1" dirty="0">
                      <a:solidFill>
                        <a:srgbClr val="FF0000"/>
                      </a:solidFill>
                      <a:latin typeface="+mj-lt"/>
                    </a:rPr>
                    <a:t>—</a:t>
                  </a:r>
                  <a:r>
                    <a:rPr lang="en-US" b="1" dirty="0">
                      <a:solidFill>
                        <a:srgbClr val="FF0000"/>
                      </a:solidFill>
                    </a:rPr>
                    <a:t>Q</a:t>
                  </a:r>
                  <a:r>
                    <a:rPr lang="ru-RU" b="1" dirty="0"/>
                    <a:t> – </a:t>
                  </a:r>
                  <a:r>
                    <a:rPr lang="ru-RU" b="1" dirty="0" err="1"/>
                    <a:t>молассы</a:t>
                  </a:r>
                  <a:r>
                    <a:rPr lang="ru-RU" b="1" dirty="0"/>
                    <a:t> эпиплатформенного</a:t>
                  </a:r>
                </a:p>
                <a:p>
                  <a:pPr>
                    <a:defRPr/>
                  </a:pPr>
                  <a:r>
                    <a:rPr lang="ru-RU" b="1" dirty="0"/>
                    <a:t>орогенеза</a:t>
                  </a:r>
                  <a:endParaRPr lang="ru-RU" b="1" baseline="-250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4" name="Прямоугольник 13"/>
              <p:cNvSpPr/>
              <p:nvPr/>
            </p:nvSpPr>
            <p:spPr>
              <a:xfrm>
                <a:off x="358588" y="3451412"/>
                <a:ext cx="2576678" cy="3172835"/>
              </a:xfrm>
              <a:prstGeom prst="rect">
                <a:avLst/>
              </a:prstGeom>
              <a:grpFill/>
              <a:ln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5" name="Прямая соединительная линия 14"/>
              <p:cNvCxnSpPr/>
              <p:nvPr/>
            </p:nvCxnSpPr>
            <p:spPr bwMode="auto">
              <a:xfrm>
                <a:off x="1028522" y="4179150"/>
                <a:ext cx="8581" cy="2381250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/>
              <p:cNvCxnSpPr/>
              <p:nvPr/>
            </p:nvCxnSpPr>
            <p:spPr bwMode="auto">
              <a:xfrm>
                <a:off x="1790455" y="4175975"/>
                <a:ext cx="8581" cy="2381250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Полилиния 16"/>
              <p:cNvSpPr/>
              <p:nvPr/>
            </p:nvSpPr>
            <p:spPr bwMode="auto">
              <a:xfrm>
                <a:off x="1062770" y="6039596"/>
                <a:ext cx="737908" cy="63500"/>
              </a:xfrm>
              <a:custGeom>
                <a:avLst/>
                <a:gdLst>
                  <a:gd name="connsiteX0" fmla="*/ 0 w 683581"/>
                  <a:gd name="connsiteY0" fmla="*/ 14796 h 63623"/>
                  <a:gd name="connsiteX1" fmla="*/ 53266 w 683581"/>
                  <a:gd name="connsiteY1" fmla="*/ 59184 h 63623"/>
                  <a:gd name="connsiteX2" fmla="*/ 79899 w 683581"/>
                  <a:gd name="connsiteY2" fmla="*/ 41429 h 63623"/>
                  <a:gd name="connsiteX3" fmla="*/ 106532 w 683581"/>
                  <a:gd name="connsiteY3" fmla="*/ 23673 h 63623"/>
                  <a:gd name="connsiteX4" fmla="*/ 213064 w 683581"/>
                  <a:gd name="connsiteY4" fmla="*/ 23673 h 63623"/>
                  <a:gd name="connsiteX5" fmla="*/ 266330 w 683581"/>
                  <a:gd name="connsiteY5" fmla="*/ 41429 h 63623"/>
                  <a:gd name="connsiteX6" fmla="*/ 292963 w 683581"/>
                  <a:gd name="connsiteY6" fmla="*/ 32551 h 63623"/>
                  <a:gd name="connsiteX7" fmla="*/ 328474 w 683581"/>
                  <a:gd name="connsiteY7" fmla="*/ 5918 h 63623"/>
                  <a:gd name="connsiteX8" fmla="*/ 417251 w 683581"/>
                  <a:gd name="connsiteY8" fmla="*/ 41429 h 63623"/>
                  <a:gd name="connsiteX9" fmla="*/ 452761 w 683581"/>
                  <a:gd name="connsiteY9" fmla="*/ 32551 h 63623"/>
                  <a:gd name="connsiteX10" fmla="*/ 479394 w 683581"/>
                  <a:gd name="connsiteY10" fmla="*/ 5918 h 63623"/>
                  <a:gd name="connsiteX11" fmla="*/ 550416 w 683581"/>
                  <a:gd name="connsiteY11" fmla="*/ 5918 h 63623"/>
                  <a:gd name="connsiteX12" fmla="*/ 612559 w 683581"/>
                  <a:gd name="connsiteY12" fmla="*/ 41429 h 63623"/>
                  <a:gd name="connsiteX13" fmla="*/ 683581 w 683581"/>
                  <a:gd name="connsiteY13" fmla="*/ 5918 h 63623"/>
                  <a:gd name="connsiteX14" fmla="*/ 683581 w 683581"/>
                  <a:gd name="connsiteY14" fmla="*/ 5918 h 63623"/>
                  <a:gd name="connsiteX0" fmla="*/ 0 w 683581"/>
                  <a:gd name="connsiteY0" fmla="*/ 14796 h 63623"/>
                  <a:gd name="connsiteX1" fmla="*/ 53266 w 683581"/>
                  <a:gd name="connsiteY1" fmla="*/ 59184 h 63623"/>
                  <a:gd name="connsiteX2" fmla="*/ 79899 w 683581"/>
                  <a:gd name="connsiteY2" fmla="*/ 41429 h 63623"/>
                  <a:gd name="connsiteX3" fmla="*/ 139189 w 683581"/>
                  <a:gd name="connsiteY3" fmla="*/ 10610 h 63623"/>
                  <a:gd name="connsiteX4" fmla="*/ 213064 w 683581"/>
                  <a:gd name="connsiteY4" fmla="*/ 23673 h 63623"/>
                  <a:gd name="connsiteX5" fmla="*/ 266330 w 683581"/>
                  <a:gd name="connsiteY5" fmla="*/ 41429 h 63623"/>
                  <a:gd name="connsiteX6" fmla="*/ 292963 w 683581"/>
                  <a:gd name="connsiteY6" fmla="*/ 32551 h 63623"/>
                  <a:gd name="connsiteX7" fmla="*/ 328474 w 683581"/>
                  <a:gd name="connsiteY7" fmla="*/ 5918 h 63623"/>
                  <a:gd name="connsiteX8" fmla="*/ 417251 w 683581"/>
                  <a:gd name="connsiteY8" fmla="*/ 41429 h 63623"/>
                  <a:gd name="connsiteX9" fmla="*/ 452761 w 683581"/>
                  <a:gd name="connsiteY9" fmla="*/ 32551 h 63623"/>
                  <a:gd name="connsiteX10" fmla="*/ 479394 w 683581"/>
                  <a:gd name="connsiteY10" fmla="*/ 5918 h 63623"/>
                  <a:gd name="connsiteX11" fmla="*/ 550416 w 683581"/>
                  <a:gd name="connsiteY11" fmla="*/ 5918 h 63623"/>
                  <a:gd name="connsiteX12" fmla="*/ 612559 w 683581"/>
                  <a:gd name="connsiteY12" fmla="*/ 41429 h 63623"/>
                  <a:gd name="connsiteX13" fmla="*/ 683581 w 683581"/>
                  <a:gd name="connsiteY13" fmla="*/ 5918 h 63623"/>
                  <a:gd name="connsiteX14" fmla="*/ 683581 w 683581"/>
                  <a:gd name="connsiteY14" fmla="*/ 5918 h 63623"/>
                  <a:gd name="connsiteX0" fmla="*/ 0 w 683581"/>
                  <a:gd name="connsiteY0" fmla="*/ 14796 h 63623"/>
                  <a:gd name="connsiteX1" fmla="*/ 53266 w 683581"/>
                  <a:gd name="connsiteY1" fmla="*/ 59184 h 63623"/>
                  <a:gd name="connsiteX2" fmla="*/ 79899 w 683581"/>
                  <a:gd name="connsiteY2" fmla="*/ 41429 h 63623"/>
                  <a:gd name="connsiteX3" fmla="*/ 139189 w 683581"/>
                  <a:gd name="connsiteY3" fmla="*/ 10610 h 63623"/>
                  <a:gd name="connsiteX4" fmla="*/ 209798 w 683581"/>
                  <a:gd name="connsiteY4" fmla="*/ 33470 h 63623"/>
                  <a:gd name="connsiteX5" fmla="*/ 266330 w 683581"/>
                  <a:gd name="connsiteY5" fmla="*/ 41429 h 63623"/>
                  <a:gd name="connsiteX6" fmla="*/ 292963 w 683581"/>
                  <a:gd name="connsiteY6" fmla="*/ 32551 h 63623"/>
                  <a:gd name="connsiteX7" fmla="*/ 328474 w 683581"/>
                  <a:gd name="connsiteY7" fmla="*/ 5918 h 63623"/>
                  <a:gd name="connsiteX8" fmla="*/ 417251 w 683581"/>
                  <a:gd name="connsiteY8" fmla="*/ 41429 h 63623"/>
                  <a:gd name="connsiteX9" fmla="*/ 452761 w 683581"/>
                  <a:gd name="connsiteY9" fmla="*/ 32551 h 63623"/>
                  <a:gd name="connsiteX10" fmla="*/ 479394 w 683581"/>
                  <a:gd name="connsiteY10" fmla="*/ 5918 h 63623"/>
                  <a:gd name="connsiteX11" fmla="*/ 550416 w 683581"/>
                  <a:gd name="connsiteY11" fmla="*/ 5918 h 63623"/>
                  <a:gd name="connsiteX12" fmla="*/ 612559 w 683581"/>
                  <a:gd name="connsiteY12" fmla="*/ 41429 h 63623"/>
                  <a:gd name="connsiteX13" fmla="*/ 683581 w 683581"/>
                  <a:gd name="connsiteY13" fmla="*/ 5918 h 63623"/>
                  <a:gd name="connsiteX14" fmla="*/ 683581 w 683581"/>
                  <a:gd name="connsiteY14" fmla="*/ 5918 h 63623"/>
                  <a:gd name="connsiteX0" fmla="*/ 0 w 683581"/>
                  <a:gd name="connsiteY0" fmla="*/ 14796 h 63623"/>
                  <a:gd name="connsiteX1" fmla="*/ 53266 w 683581"/>
                  <a:gd name="connsiteY1" fmla="*/ 59184 h 63623"/>
                  <a:gd name="connsiteX2" fmla="*/ 79899 w 683581"/>
                  <a:gd name="connsiteY2" fmla="*/ 41429 h 63623"/>
                  <a:gd name="connsiteX3" fmla="*/ 139189 w 683581"/>
                  <a:gd name="connsiteY3" fmla="*/ 10610 h 63623"/>
                  <a:gd name="connsiteX4" fmla="*/ 209798 w 683581"/>
                  <a:gd name="connsiteY4" fmla="*/ 33470 h 63623"/>
                  <a:gd name="connsiteX5" fmla="*/ 250002 w 683581"/>
                  <a:gd name="connsiteY5" fmla="*/ 41429 h 63623"/>
                  <a:gd name="connsiteX6" fmla="*/ 292963 w 683581"/>
                  <a:gd name="connsiteY6" fmla="*/ 32551 h 63623"/>
                  <a:gd name="connsiteX7" fmla="*/ 328474 w 683581"/>
                  <a:gd name="connsiteY7" fmla="*/ 5918 h 63623"/>
                  <a:gd name="connsiteX8" fmla="*/ 417251 w 683581"/>
                  <a:gd name="connsiteY8" fmla="*/ 41429 h 63623"/>
                  <a:gd name="connsiteX9" fmla="*/ 452761 w 683581"/>
                  <a:gd name="connsiteY9" fmla="*/ 32551 h 63623"/>
                  <a:gd name="connsiteX10" fmla="*/ 479394 w 683581"/>
                  <a:gd name="connsiteY10" fmla="*/ 5918 h 63623"/>
                  <a:gd name="connsiteX11" fmla="*/ 550416 w 683581"/>
                  <a:gd name="connsiteY11" fmla="*/ 5918 h 63623"/>
                  <a:gd name="connsiteX12" fmla="*/ 612559 w 683581"/>
                  <a:gd name="connsiteY12" fmla="*/ 41429 h 63623"/>
                  <a:gd name="connsiteX13" fmla="*/ 683581 w 683581"/>
                  <a:gd name="connsiteY13" fmla="*/ 5918 h 63623"/>
                  <a:gd name="connsiteX14" fmla="*/ 683581 w 683581"/>
                  <a:gd name="connsiteY14" fmla="*/ 5918 h 63623"/>
                  <a:gd name="connsiteX0" fmla="*/ 0 w 683581"/>
                  <a:gd name="connsiteY0" fmla="*/ 14796 h 63623"/>
                  <a:gd name="connsiteX1" fmla="*/ 53266 w 683581"/>
                  <a:gd name="connsiteY1" fmla="*/ 59184 h 63623"/>
                  <a:gd name="connsiteX2" fmla="*/ 79899 w 683581"/>
                  <a:gd name="connsiteY2" fmla="*/ 41429 h 63623"/>
                  <a:gd name="connsiteX3" fmla="*/ 139189 w 683581"/>
                  <a:gd name="connsiteY3" fmla="*/ 10610 h 63623"/>
                  <a:gd name="connsiteX4" fmla="*/ 180406 w 683581"/>
                  <a:gd name="connsiteY4" fmla="*/ 30204 h 63623"/>
                  <a:gd name="connsiteX5" fmla="*/ 250002 w 683581"/>
                  <a:gd name="connsiteY5" fmla="*/ 41429 h 63623"/>
                  <a:gd name="connsiteX6" fmla="*/ 292963 w 683581"/>
                  <a:gd name="connsiteY6" fmla="*/ 32551 h 63623"/>
                  <a:gd name="connsiteX7" fmla="*/ 328474 w 683581"/>
                  <a:gd name="connsiteY7" fmla="*/ 5918 h 63623"/>
                  <a:gd name="connsiteX8" fmla="*/ 417251 w 683581"/>
                  <a:gd name="connsiteY8" fmla="*/ 41429 h 63623"/>
                  <a:gd name="connsiteX9" fmla="*/ 452761 w 683581"/>
                  <a:gd name="connsiteY9" fmla="*/ 32551 h 63623"/>
                  <a:gd name="connsiteX10" fmla="*/ 479394 w 683581"/>
                  <a:gd name="connsiteY10" fmla="*/ 5918 h 63623"/>
                  <a:gd name="connsiteX11" fmla="*/ 550416 w 683581"/>
                  <a:gd name="connsiteY11" fmla="*/ 5918 h 63623"/>
                  <a:gd name="connsiteX12" fmla="*/ 612559 w 683581"/>
                  <a:gd name="connsiteY12" fmla="*/ 41429 h 63623"/>
                  <a:gd name="connsiteX13" fmla="*/ 683581 w 683581"/>
                  <a:gd name="connsiteY13" fmla="*/ 5918 h 63623"/>
                  <a:gd name="connsiteX14" fmla="*/ 683581 w 683581"/>
                  <a:gd name="connsiteY14" fmla="*/ 5918 h 63623"/>
                  <a:gd name="connsiteX0" fmla="*/ 0 w 683581"/>
                  <a:gd name="connsiteY0" fmla="*/ 14796 h 63623"/>
                  <a:gd name="connsiteX1" fmla="*/ 53266 w 683581"/>
                  <a:gd name="connsiteY1" fmla="*/ 59184 h 63623"/>
                  <a:gd name="connsiteX2" fmla="*/ 79899 w 683581"/>
                  <a:gd name="connsiteY2" fmla="*/ 41429 h 63623"/>
                  <a:gd name="connsiteX3" fmla="*/ 139189 w 683581"/>
                  <a:gd name="connsiteY3" fmla="*/ 10610 h 63623"/>
                  <a:gd name="connsiteX4" fmla="*/ 180406 w 683581"/>
                  <a:gd name="connsiteY4" fmla="*/ 30204 h 63623"/>
                  <a:gd name="connsiteX5" fmla="*/ 246736 w 683581"/>
                  <a:gd name="connsiteY5" fmla="*/ 51226 h 63623"/>
                  <a:gd name="connsiteX6" fmla="*/ 292963 w 683581"/>
                  <a:gd name="connsiteY6" fmla="*/ 32551 h 63623"/>
                  <a:gd name="connsiteX7" fmla="*/ 328474 w 683581"/>
                  <a:gd name="connsiteY7" fmla="*/ 5918 h 63623"/>
                  <a:gd name="connsiteX8" fmla="*/ 417251 w 683581"/>
                  <a:gd name="connsiteY8" fmla="*/ 41429 h 63623"/>
                  <a:gd name="connsiteX9" fmla="*/ 452761 w 683581"/>
                  <a:gd name="connsiteY9" fmla="*/ 32551 h 63623"/>
                  <a:gd name="connsiteX10" fmla="*/ 479394 w 683581"/>
                  <a:gd name="connsiteY10" fmla="*/ 5918 h 63623"/>
                  <a:gd name="connsiteX11" fmla="*/ 550416 w 683581"/>
                  <a:gd name="connsiteY11" fmla="*/ 5918 h 63623"/>
                  <a:gd name="connsiteX12" fmla="*/ 612559 w 683581"/>
                  <a:gd name="connsiteY12" fmla="*/ 41429 h 63623"/>
                  <a:gd name="connsiteX13" fmla="*/ 683581 w 683581"/>
                  <a:gd name="connsiteY13" fmla="*/ 5918 h 63623"/>
                  <a:gd name="connsiteX14" fmla="*/ 683581 w 683581"/>
                  <a:gd name="connsiteY14" fmla="*/ 5918 h 63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83581" h="63623">
                    <a:moveTo>
                      <a:pt x="0" y="14796"/>
                    </a:moveTo>
                    <a:cubicBezTo>
                      <a:pt x="19975" y="34770"/>
                      <a:pt x="39950" y="54745"/>
                      <a:pt x="53266" y="59184"/>
                    </a:cubicBezTo>
                    <a:cubicBezTo>
                      <a:pt x="66582" y="63623"/>
                      <a:pt x="79899" y="41429"/>
                      <a:pt x="79899" y="41429"/>
                    </a:cubicBezTo>
                    <a:cubicBezTo>
                      <a:pt x="88777" y="35511"/>
                      <a:pt x="122438" y="12481"/>
                      <a:pt x="139189" y="10610"/>
                    </a:cubicBezTo>
                    <a:cubicBezTo>
                      <a:pt x="155940" y="8739"/>
                      <a:pt x="162482" y="23435"/>
                      <a:pt x="180406" y="30204"/>
                    </a:cubicBezTo>
                    <a:cubicBezTo>
                      <a:pt x="198330" y="36973"/>
                      <a:pt x="227977" y="50835"/>
                      <a:pt x="246736" y="51226"/>
                    </a:cubicBezTo>
                    <a:cubicBezTo>
                      <a:pt x="265495" y="51617"/>
                      <a:pt x="279340" y="40102"/>
                      <a:pt x="292963" y="32551"/>
                    </a:cubicBezTo>
                    <a:cubicBezTo>
                      <a:pt x="306586" y="25000"/>
                      <a:pt x="307759" y="4438"/>
                      <a:pt x="328474" y="5918"/>
                    </a:cubicBezTo>
                    <a:cubicBezTo>
                      <a:pt x="349189" y="7398"/>
                      <a:pt x="396537" y="36990"/>
                      <a:pt x="417251" y="41429"/>
                    </a:cubicBezTo>
                    <a:cubicBezTo>
                      <a:pt x="437965" y="45868"/>
                      <a:pt x="442404" y="38470"/>
                      <a:pt x="452761" y="32551"/>
                    </a:cubicBezTo>
                    <a:cubicBezTo>
                      <a:pt x="463118" y="26633"/>
                      <a:pt x="463118" y="10357"/>
                      <a:pt x="479394" y="5918"/>
                    </a:cubicBezTo>
                    <a:cubicBezTo>
                      <a:pt x="495670" y="1479"/>
                      <a:pt x="528222" y="0"/>
                      <a:pt x="550416" y="5918"/>
                    </a:cubicBezTo>
                    <a:cubicBezTo>
                      <a:pt x="572610" y="11837"/>
                      <a:pt x="590365" y="41429"/>
                      <a:pt x="612559" y="41429"/>
                    </a:cubicBezTo>
                    <a:cubicBezTo>
                      <a:pt x="634753" y="41429"/>
                      <a:pt x="683581" y="5918"/>
                      <a:pt x="683581" y="5918"/>
                    </a:cubicBezTo>
                    <a:lnTo>
                      <a:pt x="683581" y="5918"/>
                    </a:lnTo>
                  </a:path>
                </a:pathLst>
              </a:cu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44" name="Прямая соединительная линия 21"/>
              <p:cNvCxnSpPr/>
              <p:nvPr/>
            </p:nvCxnSpPr>
            <p:spPr bwMode="auto">
              <a:xfrm flipV="1">
                <a:off x="1815738" y="6058646"/>
                <a:ext cx="643524" cy="7937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 bwMode="auto">
              <a:xfrm flipV="1">
                <a:off x="412380" y="6064996"/>
                <a:ext cx="643526" cy="7937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 bwMode="auto">
              <a:xfrm>
                <a:off x="1433091" y="6336215"/>
                <a:ext cx="184731" cy="276999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ru-RU" baseline="-25000" dirty="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 bwMode="auto">
              <a:xfrm>
                <a:off x="444396" y="6192199"/>
                <a:ext cx="456215" cy="369332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ru-RU" dirty="0">
                    <a:latin typeface="+mj-lt"/>
                  </a:rPr>
                  <a:t>КО</a:t>
                </a:r>
              </a:p>
            </p:txBody>
          </p:sp>
          <p:sp>
            <p:nvSpPr>
              <p:cNvPr id="22" name="TextBox 13"/>
              <p:cNvSpPr txBox="1"/>
              <p:nvPr/>
            </p:nvSpPr>
            <p:spPr bwMode="auto">
              <a:xfrm>
                <a:off x="1812084" y="6192199"/>
                <a:ext cx="1096839" cy="369332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b="1" dirty="0">
                    <a:latin typeface="+mj-lt"/>
                  </a:rPr>
                  <a:t>AR—</a:t>
                </a:r>
                <a:r>
                  <a:rPr lang="en-US" b="1" dirty="0"/>
                  <a:t>PZ</a:t>
                </a:r>
                <a:r>
                  <a:rPr lang="en-US" b="1" baseline="-25000" dirty="0"/>
                  <a:t>1-2</a:t>
                </a:r>
                <a:endParaRPr lang="ru-RU" b="1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 bwMode="auto">
              <a:xfrm>
                <a:off x="1845510" y="5616135"/>
                <a:ext cx="670376" cy="369332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dirty="0">
                    <a:latin typeface="+mj-lt"/>
                  </a:rPr>
                  <a:t>C—</a:t>
                </a:r>
                <a:r>
                  <a:rPr lang="en-US" b="1" dirty="0"/>
                  <a:t>J</a:t>
                </a:r>
                <a:r>
                  <a:rPr lang="en-US" b="1" baseline="-25000" dirty="0"/>
                  <a:t>3</a:t>
                </a:r>
                <a:endParaRPr lang="ru-RU" b="1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Полилиния 23"/>
              <p:cNvSpPr/>
              <p:nvPr/>
            </p:nvSpPr>
            <p:spPr bwMode="auto">
              <a:xfrm>
                <a:off x="1094785" y="5624643"/>
                <a:ext cx="737908" cy="63500"/>
              </a:xfrm>
              <a:custGeom>
                <a:avLst/>
                <a:gdLst>
                  <a:gd name="connsiteX0" fmla="*/ 0 w 683581"/>
                  <a:gd name="connsiteY0" fmla="*/ 14796 h 63623"/>
                  <a:gd name="connsiteX1" fmla="*/ 53266 w 683581"/>
                  <a:gd name="connsiteY1" fmla="*/ 59184 h 63623"/>
                  <a:gd name="connsiteX2" fmla="*/ 79899 w 683581"/>
                  <a:gd name="connsiteY2" fmla="*/ 41429 h 63623"/>
                  <a:gd name="connsiteX3" fmla="*/ 106532 w 683581"/>
                  <a:gd name="connsiteY3" fmla="*/ 23673 h 63623"/>
                  <a:gd name="connsiteX4" fmla="*/ 213064 w 683581"/>
                  <a:gd name="connsiteY4" fmla="*/ 23673 h 63623"/>
                  <a:gd name="connsiteX5" fmla="*/ 266330 w 683581"/>
                  <a:gd name="connsiteY5" fmla="*/ 41429 h 63623"/>
                  <a:gd name="connsiteX6" fmla="*/ 292963 w 683581"/>
                  <a:gd name="connsiteY6" fmla="*/ 32551 h 63623"/>
                  <a:gd name="connsiteX7" fmla="*/ 328474 w 683581"/>
                  <a:gd name="connsiteY7" fmla="*/ 5918 h 63623"/>
                  <a:gd name="connsiteX8" fmla="*/ 417251 w 683581"/>
                  <a:gd name="connsiteY8" fmla="*/ 41429 h 63623"/>
                  <a:gd name="connsiteX9" fmla="*/ 452761 w 683581"/>
                  <a:gd name="connsiteY9" fmla="*/ 32551 h 63623"/>
                  <a:gd name="connsiteX10" fmla="*/ 479394 w 683581"/>
                  <a:gd name="connsiteY10" fmla="*/ 5918 h 63623"/>
                  <a:gd name="connsiteX11" fmla="*/ 550416 w 683581"/>
                  <a:gd name="connsiteY11" fmla="*/ 5918 h 63623"/>
                  <a:gd name="connsiteX12" fmla="*/ 612559 w 683581"/>
                  <a:gd name="connsiteY12" fmla="*/ 41429 h 63623"/>
                  <a:gd name="connsiteX13" fmla="*/ 683581 w 683581"/>
                  <a:gd name="connsiteY13" fmla="*/ 5918 h 63623"/>
                  <a:gd name="connsiteX14" fmla="*/ 683581 w 683581"/>
                  <a:gd name="connsiteY14" fmla="*/ 5918 h 63623"/>
                  <a:gd name="connsiteX0" fmla="*/ 0 w 683581"/>
                  <a:gd name="connsiteY0" fmla="*/ 14796 h 63623"/>
                  <a:gd name="connsiteX1" fmla="*/ 53266 w 683581"/>
                  <a:gd name="connsiteY1" fmla="*/ 59184 h 63623"/>
                  <a:gd name="connsiteX2" fmla="*/ 79899 w 683581"/>
                  <a:gd name="connsiteY2" fmla="*/ 41429 h 63623"/>
                  <a:gd name="connsiteX3" fmla="*/ 139189 w 683581"/>
                  <a:gd name="connsiteY3" fmla="*/ 10610 h 63623"/>
                  <a:gd name="connsiteX4" fmla="*/ 213064 w 683581"/>
                  <a:gd name="connsiteY4" fmla="*/ 23673 h 63623"/>
                  <a:gd name="connsiteX5" fmla="*/ 266330 w 683581"/>
                  <a:gd name="connsiteY5" fmla="*/ 41429 h 63623"/>
                  <a:gd name="connsiteX6" fmla="*/ 292963 w 683581"/>
                  <a:gd name="connsiteY6" fmla="*/ 32551 h 63623"/>
                  <a:gd name="connsiteX7" fmla="*/ 328474 w 683581"/>
                  <a:gd name="connsiteY7" fmla="*/ 5918 h 63623"/>
                  <a:gd name="connsiteX8" fmla="*/ 417251 w 683581"/>
                  <a:gd name="connsiteY8" fmla="*/ 41429 h 63623"/>
                  <a:gd name="connsiteX9" fmla="*/ 452761 w 683581"/>
                  <a:gd name="connsiteY9" fmla="*/ 32551 h 63623"/>
                  <a:gd name="connsiteX10" fmla="*/ 479394 w 683581"/>
                  <a:gd name="connsiteY10" fmla="*/ 5918 h 63623"/>
                  <a:gd name="connsiteX11" fmla="*/ 550416 w 683581"/>
                  <a:gd name="connsiteY11" fmla="*/ 5918 h 63623"/>
                  <a:gd name="connsiteX12" fmla="*/ 612559 w 683581"/>
                  <a:gd name="connsiteY12" fmla="*/ 41429 h 63623"/>
                  <a:gd name="connsiteX13" fmla="*/ 683581 w 683581"/>
                  <a:gd name="connsiteY13" fmla="*/ 5918 h 63623"/>
                  <a:gd name="connsiteX14" fmla="*/ 683581 w 683581"/>
                  <a:gd name="connsiteY14" fmla="*/ 5918 h 63623"/>
                  <a:gd name="connsiteX0" fmla="*/ 0 w 683581"/>
                  <a:gd name="connsiteY0" fmla="*/ 14796 h 63623"/>
                  <a:gd name="connsiteX1" fmla="*/ 53266 w 683581"/>
                  <a:gd name="connsiteY1" fmla="*/ 59184 h 63623"/>
                  <a:gd name="connsiteX2" fmla="*/ 79899 w 683581"/>
                  <a:gd name="connsiteY2" fmla="*/ 41429 h 63623"/>
                  <a:gd name="connsiteX3" fmla="*/ 139189 w 683581"/>
                  <a:gd name="connsiteY3" fmla="*/ 10610 h 63623"/>
                  <a:gd name="connsiteX4" fmla="*/ 209798 w 683581"/>
                  <a:gd name="connsiteY4" fmla="*/ 33470 h 63623"/>
                  <a:gd name="connsiteX5" fmla="*/ 266330 w 683581"/>
                  <a:gd name="connsiteY5" fmla="*/ 41429 h 63623"/>
                  <a:gd name="connsiteX6" fmla="*/ 292963 w 683581"/>
                  <a:gd name="connsiteY6" fmla="*/ 32551 h 63623"/>
                  <a:gd name="connsiteX7" fmla="*/ 328474 w 683581"/>
                  <a:gd name="connsiteY7" fmla="*/ 5918 h 63623"/>
                  <a:gd name="connsiteX8" fmla="*/ 417251 w 683581"/>
                  <a:gd name="connsiteY8" fmla="*/ 41429 h 63623"/>
                  <a:gd name="connsiteX9" fmla="*/ 452761 w 683581"/>
                  <a:gd name="connsiteY9" fmla="*/ 32551 h 63623"/>
                  <a:gd name="connsiteX10" fmla="*/ 479394 w 683581"/>
                  <a:gd name="connsiteY10" fmla="*/ 5918 h 63623"/>
                  <a:gd name="connsiteX11" fmla="*/ 550416 w 683581"/>
                  <a:gd name="connsiteY11" fmla="*/ 5918 h 63623"/>
                  <a:gd name="connsiteX12" fmla="*/ 612559 w 683581"/>
                  <a:gd name="connsiteY12" fmla="*/ 41429 h 63623"/>
                  <a:gd name="connsiteX13" fmla="*/ 683581 w 683581"/>
                  <a:gd name="connsiteY13" fmla="*/ 5918 h 63623"/>
                  <a:gd name="connsiteX14" fmla="*/ 683581 w 683581"/>
                  <a:gd name="connsiteY14" fmla="*/ 5918 h 63623"/>
                  <a:gd name="connsiteX0" fmla="*/ 0 w 683581"/>
                  <a:gd name="connsiteY0" fmla="*/ 14796 h 63623"/>
                  <a:gd name="connsiteX1" fmla="*/ 53266 w 683581"/>
                  <a:gd name="connsiteY1" fmla="*/ 59184 h 63623"/>
                  <a:gd name="connsiteX2" fmla="*/ 79899 w 683581"/>
                  <a:gd name="connsiteY2" fmla="*/ 41429 h 63623"/>
                  <a:gd name="connsiteX3" fmla="*/ 139189 w 683581"/>
                  <a:gd name="connsiteY3" fmla="*/ 10610 h 63623"/>
                  <a:gd name="connsiteX4" fmla="*/ 209798 w 683581"/>
                  <a:gd name="connsiteY4" fmla="*/ 33470 h 63623"/>
                  <a:gd name="connsiteX5" fmla="*/ 250002 w 683581"/>
                  <a:gd name="connsiteY5" fmla="*/ 41429 h 63623"/>
                  <a:gd name="connsiteX6" fmla="*/ 292963 w 683581"/>
                  <a:gd name="connsiteY6" fmla="*/ 32551 h 63623"/>
                  <a:gd name="connsiteX7" fmla="*/ 328474 w 683581"/>
                  <a:gd name="connsiteY7" fmla="*/ 5918 h 63623"/>
                  <a:gd name="connsiteX8" fmla="*/ 417251 w 683581"/>
                  <a:gd name="connsiteY8" fmla="*/ 41429 h 63623"/>
                  <a:gd name="connsiteX9" fmla="*/ 452761 w 683581"/>
                  <a:gd name="connsiteY9" fmla="*/ 32551 h 63623"/>
                  <a:gd name="connsiteX10" fmla="*/ 479394 w 683581"/>
                  <a:gd name="connsiteY10" fmla="*/ 5918 h 63623"/>
                  <a:gd name="connsiteX11" fmla="*/ 550416 w 683581"/>
                  <a:gd name="connsiteY11" fmla="*/ 5918 h 63623"/>
                  <a:gd name="connsiteX12" fmla="*/ 612559 w 683581"/>
                  <a:gd name="connsiteY12" fmla="*/ 41429 h 63623"/>
                  <a:gd name="connsiteX13" fmla="*/ 683581 w 683581"/>
                  <a:gd name="connsiteY13" fmla="*/ 5918 h 63623"/>
                  <a:gd name="connsiteX14" fmla="*/ 683581 w 683581"/>
                  <a:gd name="connsiteY14" fmla="*/ 5918 h 63623"/>
                  <a:gd name="connsiteX0" fmla="*/ 0 w 683581"/>
                  <a:gd name="connsiteY0" fmla="*/ 14796 h 63623"/>
                  <a:gd name="connsiteX1" fmla="*/ 53266 w 683581"/>
                  <a:gd name="connsiteY1" fmla="*/ 59184 h 63623"/>
                  <a:gd name="connsiteX2" fmla="*/ 79899 w 683581"/>
                  <a:gd name="connsiteY2" fmla="*/ 41429 h 63623"/>
                  <a:gd name="connsiteX3" fmla="*/ 139189 w 683581"/>
                  <a:gd name="connsiteY3" fmla="*/ 10610 h 63623"/>
                  <a:gd name="connsiteX4" fmla="*/ 180406 w 683581"/>
                  <a:gd name="connsiteY4" fmla="*/ 30204 h 63623"/>
                  <a:gd name="connsiteX5" fmla="*/ 250002 w 683581"/>
                  <a:gd name="connsiteY5" fmla="*/ 41429 h 63623"/>
                  <a:gd name="connsiteX6" fmla="*/ 292963 w 683581"/>
                  <a:gd name="connsiteY6" fmla="*/ 32551 h 63623"/>
                  <a:gd name="connsiteX7" fmla="*/ 328474 w 683581"/>
                  <a:gd name="connsiteY7" fmla="*/ 5918 h 63623"/>
                  <a:gd name="connsiteX8" fmla="*/ 417251 w 683581"/>
                  <a:gd name="connsiteY8" fmla="*/ 41429 h 63623"/>
                  <a:gd name="connsiteX9" fmla="*/ 452761 w 683581"/>
                  <a:gd name="connsiteY9" fmla="*/ 32551 h 63623"/>
                  <a:gd name="connsiteX10" fmla="*/ 479394 w 683581"/>
                  <a:gd name="connsiteY10" fmla="*/ 5918 h 63623"/>
                  <a:gd name="connsiteX11" fmla="*/ 550416 w 683581"/>
                  <a:gd name="connsiteY11" fmla="*/ 5918 h 63623"/>
                  <a:gd name="connsiteX12" fmla="*/ 612559 w 683581"/>
                  <a:gd name="connsiteY12" fmla="*/ 41429 h 63623"/>
                  <a:gd name="connsiteX13" fmla="*/ 683581 w 683581"/>
                  <a:gd name="connsiteY13" fmla="*/ 5918 h 63623"/>
                  <a:gd name="connsiteX14" fmla="*/ 683581 w 683581"/>
                  <a:gd name="connsiteY14" fmla="*/ 5918 h 63623"/>
                  <a:gd name="connsiteX0" fmla="*/ 0 w 683581"/>
                  <a:gd name="connsiteY0" fmla="*/ 14796 h 63623"/>
                  <a:gd name="connsiteX1" fmla="*/ 53266 w 683581"/>
                  <a:gd name="connsiteY1" fmla="*/ 59184 h 63623"/>
                  <a:gd name="connsiteX2" fmla="*/ 79899 w 683581"/>
                  <a:gd name="connsiteY2" fmla="*/ 41429 h 63623"/>
                  <a:gd name="connsiteX3" fmla="*/ 139189 w 683581"/>
                  <a:gd name="connsiteY3" fmla="*/ 10610 h 63623"/>
                  <a:gd name="connsiteX4" fmla="*/ 180406 w 683581"/>
                  <a:gd name="connsiteY4" fmla="*/ 30204 h 63623"/>
                  <a:gd name="connsiteX5" fmla="*/ 246736 w 683581"/>
                  <a:gd name="connsiteY5" fmla="*/ 51226 h 63623"/>
                  <a:gd name="connsiteX6" fmla="*/ 292963 w 683581"/>
                  <a:gd name="connsiteY6" fmla="*/ 32551 h 63623"/>
                  <a:gd name="connsiteX7" fmla="*/ 328474 w 683581"/>
                  <a:gd name="connsiteY7" fmla="*/ 5918 h 63623"/>
                  <a:gd name="connsiteX8" fmla="*/ 417251 w 683581"/>
                  <a:gd name="connsiteY8" fmla="*/ 41429 h 63623"/>
                  <a:gd name="connsiteX9" fmla="*/ 452761 w 683581"/>
                  <a:gd name="connsiteY9" fmla="*/ 32551 h 63623"/>
                  <a:gd name="connsiteX10" fmla="*/ 479394 w 683581"/>
                  <a:gd name="connsiteY10" fmla="*/ 5918 h 63623"/>
                  <a:gd name="connsiteX11" fmla="*/ 550416 w 683581"/>
                  <a:gd name="connsiteY11" fmla="*/ 5918 h 63623"/>
                  <a:gd name="connsiteX12" fmla="*/ 612559 w 683581"/>
                  <a:gd name="connsiteY12" fmla="*/ 41429 h 63623"/>
                  <a:gd name="connsiteX13" fmla="*/ 683581 w 683581"/>
                  <a:gd name="connsiteY13" fmla="*/ 5918 h 63623"/>
                  <a:gd name="connsiteX14" fmla="*/ 683581 w 683581"/>
                  <a:gd name="connsiteY14" fmla="*/ 5918 h 63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83581" h="63623">
                    <a:moveTo>
                      <a:pt x="0" y="14796"/>
                    </a:moveTo>
                    <a:cubicBezTo>
                      <a:pt x="19975" y="34770"/>
                      <a:pt x="39950" y="54745"/>
                      <a:pt x="53266" y="59184"/>
                    </a:cubicBezTo>
                    <a:cubicBezTo>
                      <a:pt x="66582" y="63623"/>
                      <a:pt x="79899" y="41429"/>
                      <a:pt x="79899" y="41429"/>
                    </a:cubicBezTo>
                    <a:cubicBezTo>
                      <a:pt x="88777" y="35511"/>
                      <a:pt x="122438" y="12481"/>
                      <a:pt x="139189" y="10610"/>
                    </a:cubicBezTo>
                    <a:cubicBezTo>
                      <a:pt x="155940" y="8739"/>
                      <a:pt x="162482" y="23435"/>
                      <a:pt x="180406" y="30204"/>
                    </a:cubicBezTo>
                    <a:cubicBezTo>
                      <a:pt x="198330" y="36973"/>
                      <a:pt x="227977" y="50835"/>
                      <a:pt x="246736" y="51226"/>
                    </a:cubicBezTo>
                    <a:cubicBezTo>
                      <a:pt x="265495" y="51617"/>
                      <a:pt x="279340" y="40102"/>
                      <a:pt x="292963" y="32551"/>
                    </a:cubicBezTo>
                    <a:cubicBezTo>
                      <a:pt x="306586" y="25000"/>
                      <a:pt x="307759" y="4438"/>
                      <a:pt x="328474" y="5918"/>
                    </a:cubicBezTo>
                    <a:cubicBezTo>
                      <a:pt x="349189" y="7398"/>
                      <a:pt x="396537" y="36990"/>
                      <a:pt x="417251" y="41429"/>
                    </a:cubicBezTo>
                    <a:cubicBezTo>
                      <a:pt x="437965" y="45868"/>
                      <a:pt x="442404" y="38470"/>
                      <a:pt x="452761" y="32551"/>
                    </a:cubicBezTo>
                    <a:cubicBezTo>
                      <a:pt x="463118" y="26633"/>
                      <a:pt x="463118" y="10357"/>
                      <a:pt x="479394" y="5918"/>
                    </a:cubicBezTo>
                    <a:cubicBezTo>
                      <a:pt x="495670" y="1479"/>
                      <a:pt x="528222" y="0"/>
                      <a:pt x="550416" y="5918"/>
                    </a:cubicBezTo>
                    <a:cubicBezTo>
                      <a:pt x="572610" y="11837"/>
                      <a:pt x="590365" y="41429"/>
                      <a:pt x="612559" y="41429"/>
                    </a:cubicBezTo>
                    <a:cubicBezTo>
                      <a:pt x="634753" y="41429"/>
                      <a:pt x="683581" y="5918"/>
                      <a:pt x="683581" y="5918"/>
                    </a:cubicBezTo>
                    <a:lnTo>
                      <a:pt x="683581" y="5918"/>
                    </a:lnTo>
                  </a:path>
                </a:pathLst>
              </a:cu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25" name="Группа 39"/>
              <p:cNvGrpSpPr>
                <a:grpSpLocks/>
              </p:cNvGrpSpPr>
              <p:nvPr/>
            </p:nvGrpSpPr>
            <p:grpSpPr bwMode="auto">
              <a:xfrm>
                <a:off x="444396" y="5643693"/>
                <a:ext cx="2055847" cy="14287"/>
                <a:chOff x="6294346" y="741874"/>
                <a:chExt cx="1900687" cy="14376"/>
              </a:xfrm>
              <a:grpFill/>
            </p:grpSpPr>
            <p:cxnSp>
              <p:nvCxnSpPr>
                <p:cNvPr id="42" name="Прямая соединительная линия 41"/>
                <p:cNvCxnSpPr/>
                <p:nvPr/>
              </p:nvCxnSpPr>
              <p:spPr>
                <a:xfrm flipV="1">
                  <a:off x="7600077" y="741874"/>
                  <a:ext cx="594956" cy="7986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Прямая соединительная линия 42"/>
                <p:cNvCxnSpPr/>
                <p:nvPr/>
              </p:nvCxnSpPr>
              <p:spPr>
                <a:xfrm flipV="1">
                  <a:off x="6294346" y="748264"/>
                  <a:ext cx="594957" cy="7986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TextBox 25"/>
              <p:cNvSpPr txBox="1"/>
              <p:nvPr/>
            </p:nvSpPr>
            <p:spPr bwMode="auto">
              <a:xfrm>
                <a:off x="1845510" y="5256095"/>
                <a:ext cx="389850" cy="369332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dirty="0">
                    <a:latin typeface="+mj-lt"/>
                  </a:rPr>
                  <a:t>K</a:t>
                </a:r>
                <a:r>
                  <a:rPr lang="en-US" b="1" baseline="-25000" dirty="0"/>
                  <a:t>1</a:t>
                </a:r>
                <a:endParaRPr lang="ru-RU" b="1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Полилиния 26"/>
              <p:cNvSpPr/>
              <p:nvPr/>
            </p:nvSpPr>
            <p:spPr bwMode="auto">
              <a:xfrm>
                <a:off x="1094785" y="5264603"/>
                <a:ext cx="737908" cy="63500"/>
              </a:xfrm>
              <a:custGeom>
                <a:avLst/>
                <a:gdLst>
                  <a:gd name="connsiteX0" fmla="*/ 0 w 683581"/>
                  <a:gd name="connsiteY0" fmla="*/ 14796 h 63623"/>
                  <a:gd name="connsiteX1" fmla="*/ 53266 w 683581"/>
                  <a:gd name="connsiteY1" fmla="*/ 59184 h 63623"/>
                  <a:gd name="connsiteX2" fmla="*/ 79899 w 683581"/>
                  <a:gd name="connsiteY2" fmla="*/ 41429 h 63623"/>
                  <a:gd name="connsiteX3" fmla="*/ 106532 w 683581"/>
                  <a:gd name="connsiteY3" fmla="*/ 23673 h 63623"/>
                  <a:gd name="connsiteX4" fmla="*/ 213064 w 683581"/>
                  <a:gd name="connsiteY4" fmla="*/ 23673 h 63623"/>
                  <a:gd name="connsiteX5" fmla="*/ 266330 w 683581"/>
                  <a:gd name="connsiteY5" fmla="*/ 41429 h 63623"/>
                  <a:gd name="connsiteX6" fmla="*/ 292963 w 683581"/>
                  <a:gd name="connsiteY6" fmla="*/ 32551 h 63623"/>
                  <a:gd name="connsiteX7" fmla="*/ 328474 w 683581"/>
                  <a:gd name="connsiteY7" fmla="*/ 5918 h 63623"/>
                  <a:gd name="connsiteX8" fmla="*/ 417251 w 683581"/>
                  <a:gd name="connsiteY8" fmla="*/ 41429 h 63623"/>
                  <a:gd name="connsiteX9" fmla="*/ 452761 w 683581"/>
                  <a:gd name="connsiteY9" fmla="*/ 32551 h 63623"/>
                  <a:gd name="connsiteX10" fmla="*/ 479394 w 683581"/>
                  <a:gd name="connsiteY10" fmla="*/ 5918 h 63623"/>
                  <a:gd name="connsiteX11" fmla="*/ 550416 w 683581"/>
                  <a:gd name="connsiteY11" fmla="*/ 5918 h 63623"/>
                  <a:gd name="connsiteX12" fmla="*/ 612559 w 683581"/>
                  <a:gd name="connsiteY12" fmla="*/ 41429 h 63623"/>
                  <a:gd name="connsiteX13" fmla="*/ 683581 w 683581"/>
                  <a:gd name="connsiteY13" fmla="*/ 5918 h 63623"/>
                  <a:gd name="connsiteX14" fmla="*/ 683581 w 683581"/>
                  <a:gd name="connsiteY14" fmla="*/ 5918 h 63623"/>
                  <a:gd name="connsiteX0" fmla="*/ 0 w 683581"/>
                  <a:gd name="connsiteY0" fmla="*/ 14796 h 63623"/>
                  <a:gd name="connsiteX1" fmla="*/ 53266 w 683581"/>
                  <a:gd name="connsiteY1" fmla="*/ 59184 h 63623"/>
                  <a:gd name="connsiteX2" fmla="*/ 79899 w 683581"/>
                  <a:gd name="connsiteY2" fmla="*/ 41429 h 63623"/>
                  <a:gd name="connsiteX3" fmla="*/ 139189 w 683581"/>
                  <a:gd name="connsiteY3" fmla="*/ 10610 h 63623"/>
                  <a:gd name="connsiteX4" fmla="*/ 213064 w 683581"/>
                  <a:gd name="connsiteY4" fmla="*/ 23673 h 63623"/>
                  <a:gd name="connsiteX5" fmla="*/ 266330 w 683581"/>
                  <a:gd name="connsiteY5" fmla="*/ 41429 h 63623"/>
                  <a:gd name="connsiteX6" fmla="*/ 292963 w 683581"/>
                  <a:gd name="connsiteY6" fmla="*/ 32551 h 63623"/>
                  <a:gd name="connsiteX7" fmla="*/ 328474 w 683581"/>
                  <a:gd name="connsiteY7" fmla="*/ 5918 h 63623"/>
                  <a:gd name="connsiteX8" fmla="*/ 417251 w 683581"/>
                  <a:gd name="connsiteY8" fmla="*/ 41429 h 63623"/>
                  <a:gd name="connsiteX9" fmla="*/ 452761 w 683581"/>
                  <a:gd name="connsiteY9" fmla="*/ 32551 h 63623"/>
                  <a:gd name="connsiteX10" fmla="*/ 479394 w 683581"/>
                  <a:gd name="connsiteY10" fmla="*/ 5918 h 63623"/>
                  <a:gd name="connsiteX11" fmla="*/ 550416 w 683581"/>
                  <a:gd name="connsiteY11" fmla="*/ 5918 h 63623"/>
                  <a:gd name="connsiteX12" fmla="*/ 612559 w 683581"/>
                  <a:gd name="connsiteY12" fmla="*/ 41429 h 63623"/>
                  <a:gd name="connsiteX13" fmla="*/ 683581 w 683581"/>
                  <a:gd name="connsiteY13" fmla="*/ 5918 h 63623"/>
                  <a:gd name="connsiteX14" fmla="*/ 683581 w 683581"/>
                  <a:gd name="connsiteY14" fmla="*/ 5918 h 63623"/>
                  <a:gd name="connsiteX0" fmla="*/ 0 w 683581"/>
                  <a:gd name="connsiteY0" fmla="*/ 14796 h 63623"/>
                  <a:gd name="connsiteX1" fmla="*/ 53266 w 683581"/>
                  <a:gd name="connsiteY1" fmla="*/ 59184 h 63623"/>
                  <a:gd name="connsiteX2" fmla="*/ 79899 w 683581"/>
                  <a:gd name="connsiteY2" fmla="*/ 41429 h 63623"/>
                  <a:gd name="connsiteX3" fmla="*/ 139189 w 683581"/>
                  <a:gd name="connsiteY3" fmla="*/ 10610 h 63623"/>
                  <a:gd name="connsiteX4" fmla="*/ 209798 w 683581"/>
                  <a:gd name="connsiteY4" fmla="*/ 33470 h 63623"/>
                  <a:gd name="connsiteX5" fmla="*/ 266330 w 683581"/>
                  <a:gd name="connsiteY5" fmla="*/ 41429 h 63623"/>
                  <a:gd name="connsiteX6" fmla="*/ 292963 w 683581"/>
                  <a:gd name="connsiteY6" fmla="*/ 32551 h 63623"/>
                  <a:gd name="connsiteX7" fmla="*/ 328474 w 683581"/>
                  <a:gd name="connsiteY7" fmla="*/ 5918 h 63623"/>
                  <a:gd name="connsiteX8" fmla="*/ 417251 w 683581"/>
                  <a:gd name="connsiteY8" fmla="*/ 41429 h 63623"/>
                  <a:gd name="connsiteX9" fmla="*/ 452761 w 683581"/>
                  <a:gd name="connsiteY9" fmla="*/ 32551 h 63623"/>
                  <a:gd name="connsiteX10" fmla="*/ 479394 w 683581"/>
                  <a:gd name="connsiteY10" fmla="*/ 5918 h 63623"/>
                  <a:gd name="connsiteX11" fmla="*/ 550416 w 683581"/>
                  <a:gd name="connsiteY11" fmla="*/ 5918 h 63623"/>
                  <a:gd name="connsiteX12" fmla="*/ 612559 w 683581"/>
                  <a:gd name="connsiteY12" fmla="*/ 41429 h 63623"/>
                  <a:gd name="connsiteX13" fmla="*/ 683581 w 683581"/>
                  <a:gd name="connsiteY13" fmla="*/ 5918 h 63623"/>
                  <a:gd name="connsiteX14" fmla="*/ 683581 w 683581"/>
                  <a:gd name="connsiteY14" fmla="*/ 5918 h 63623"/>
                  <a:gd name="connsiteX0" fmla="*/ 0 w 683581"/>
                  <a:gd name="connsiteY0" fmla="*/ 14796 h 63623"/>
                  <a:gd name="connsiteX1" fmla="*/ 53266 w 683581"/>
                  <a:gd name="connsiteY1" fmla="*/ 59184 h 63623"/>
                  <a:gd name="connsiteX2" fmla="*/ 79899 w 683581"/>
                  <a:gd name="connsiteY2" fmla="*/ 41429 h 63623"/>
                  <a:gd name="connsiteX3" fmla="*/ 139189 w 683581"/>
                  <a:gd name="connsiteY3" fmla="*/ 10610 h 63623"/>
                  <a:gd name="connsiteX4" fmla="*/ 209798 w 683581"/>
                  <a:gd name="connsiteY4" fmla="*/ 33470 h 63623"/>
                  <a:gd name="connsiteX5" fmla="*/ 250002 w 683581"/>
                  <a:gd name="connsiteY5" fmla="*/ 41429 h 63623"/>
                  <a:gd name="connsiteX6" fmla="*/ 292963 w 683581"/>
                  <a:gd name="connsiteY6" fmla="*/ 32551 h 63623"/>
                  <a:gd name="connsiteX7" fmla="*/ 328474 w 683581"/>
                  <a:gd name="connsiteY7" fmla="*/ 5918 h 63623"/>
                  <a:gd name="connsiteX8" fmla="*/ 417251 w 683581"/>
                  <a:gd name="connsiteY8" fmla="*/ 41429 h 63623"/>
                  <a:gd name="connsiteX9" fmla="*/ 452761 w 683581"/>
                  <a:gd name="connsiteY9" fmla="*/ 32551 h 63623"/>
                  <a:gd name="connsiteX10" fmla="*/ 479394 w 683581"/>
                  <a:gd name="connsiteY10" fmla="*/ 5918 h 63623"/>
                  <a:gd name="connsiteX11" fmla="*/ 550416 w 683581"/>
                  <a:gd name="connsiteY11" fmla="*/ 5918 h 63623"/>
                  <a:gd name="connsiteX12" fmla="*/ 612559 w 683581"/>
                  <a:gd name="connsiteY12" fmla="*/ 41429 h 63623"/>
                  <a:gd name="connsiteX13" fmla="*/ 683581 w 683581"/>
                  <a:gd name="connsiteY13" fmla="*/ 5918 h 63623"/>
                  <a:gd name="connsiteX14" fmla="*/ 683581 w 683581"/>
                  <a:gd name="connsiteY14" fmla="*/ 5918 h 63623"/>
                  <a:gd name="connsiteX0" fmla="*/ 0 w 683581"/>
                  <a:gd name="connsiteY0" fmla="*/ 14796 h 63623"/>
                  <a:gd name="connsiteX1" fmla="*/ 53266 w 683581"/>
                  <a:gd name="connsiteY1" fmla="*/ 59184 h 63623"/>
                  <a:gd name="connsiteX2" fmla="*/ 79899 w 683581"/>
                  <a:gd name="connsiteY2" fmla="*/ 41429 h 63623"/>
                  <a:gd name="connsiteX3" fmla="*/ 139189 w 683581"/>
                  <a:gd name="connsiteY3" fmla="*/ 10610 h 63623"/>
                  <a:gd name="connsiteX4" fmla="*/ 180406 w 683581"/>
                  <a:gd name="connsiteY4" fmla="*/ 30204 h 63623"/>
                  <a:gd name="connsiteX5" fmla="*/ 250002 w 683581"/>
                  <a:gd name="connsiteY5" fmla="*/ 41429 h 63623"/>
                  <a:gd name="connsiteX6" fmla="*/ 292963 w 683581"/>
                  <a:gd name="connsiteY6" fmla="*/ 32551 h 63623"/>
                  <a:gd name="connsiteX7" fmla="*/ 328474 w 683581"/>
                  <a:gd name="connsiteY7" fmla="*/ 5918 h 63623"/>
                  <a:gd name="connsiteX8" fmla="*/ 417251 w 683581"/>
                  <a:gd name="connsiteY8" fmla="*/ 41429 h 63623"/>
                  <a:gd name="connsiteX9" fmla="*/ 452761 w 683581"/>
                  <a:gd name="connsiteY9" fmla="*/ 32551 h 63623"/>
                  <a:gd name="connsiteX10" fmla="*/ 479394 w 683581"/>
                  <a:gd name="connsiteY10" fmla="*/ 5918 h 63623"/>
                  <a:gd name="connsiteX11" fmla="*/ 550416 w 683581"/>
                  <a:gd name="connsiteY11" fmla="*/ 5918 h 63623"/>
                  <a:gd name="connsiteX12" fmla="*/ 612559 w 683581"/>
                  <a:gd name="connsiteY12" fmla="*/ 41429 h 63623"/>
                  <a:gd name="connsiteX13" fmla="*/ 683581 w 683581"/>
                  <a:gd name="connsiteY13" fmla="*/ 5918 h 63623"/>
                  <a:gd name="connsiteX14" fmla="*/ 683581 w 683581"/>
                  <a:gd name="connsiteY14" fmla="*/ 5918 h 63623"/>
                  <a:gd name="connsiteX0" fmla="*/ 0 w 683581"/>
                  <a:gd name="connsiteY0" fmla="*/ 14796 h 63623"/>
                  <a:gd name="connsiteX1" fmla="*/ 53266 w 683581"/>
                  <a:gd name="connsiteY1" fmla="*/ 59184 h 63623"/>
                  <a:gd name="connsiteX2" fmla="*/ 79899 w 683581"/>
                  <a:gd name="connsiteY2" fmla="*/ 41429 h 63623"/>
                  <a:gd name="connsiteX3" fmla="*/ 139189 w 683581"/>
                  <a:gd name="connsiteY3" fmla="*/ 10610 h 63623"/>
                  <a:gd name="connsiteX4" fmla="*/ 180406 w 683581"/>
                  <a:gd name="connsiteY4" fmla="*/ 30204 h 63623"/>
                  <a:gd name="connsiteX5" fmla="*/ 246736 w 683581"/>
                  <a:gd name="connsiteY5" fmla="*/ 51226 h 63623"/>
                  <a:gd name="connsiteX6" fmla="*/ 292963 w 683581"/>
                  <a:gd name="connsiteY6" fmla="*/ 32551 h 63623"/>
                  <a:gd name="connsiteX7" fmla="*/ 328474 w 683581"/>
                  <a:gd name="connsiteY7" fmla="*/ 5918 h 63623"/>
                  <a:gd name="connsiteX8" fmla="*/ 417251 w 683581"/>
                  <a:gd name="connsiteY8" fmla="*/ 41429 h 63623"/>
                  <a:gd name="connsiteX9" fmla="*/ 452761 w 683581"/>
                  <a:gd name="connsiteY9" fmla="*/ 32551 h 63623"/>
                  <a:gd name="connsiteX10" fmla="*/ 479394 w 683581"/>
                  <a:gd name="connsiteY10" fmla="*/ 5918 h 63623"/>
                  <a:gd name="connsiteX11" fmla="*/ 550416 w 683581"/>
                  <a:gd name="connsiteY11" fmla="*/ 5918 h 63623"/>
                  <a:gd name="connsiteX12" fmla="*/ 612559 w 683581"/>
                  <a:gd name="connsiteY12" fmla="*/ 41429 h 63623"/>
                  <a:gd name="connsiteX13" fmla="*/ 683581 w 683581"/>
                  <a:gd name="connsiteY13" fmla="*/ 5918 h 63623"/>
                  <a:gd name="connsiteX14" fmla="*/ 683581 w 683581"/>
                  <a:gd name="connsiteY14" fmla="*/ 5918 h 63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83581" h="63623">
                    <a:moveTo>
                      <a:pt x="0" y="14796"/>
                    </a:moveTo>
                    <a:cubicBezTo>
                      <a:pt x="19975" y="34770"/>
                      <a:pt x="39950" y="54745"/>
                      <a:pt x="53266" y="59184"/>
                    </a:cubicBezTo>
                    <a:cubicBezTo>
                      <a:pt x="66582" y="63623"/>
                      <a:pt x="79899" y="41429"/>
                      <a:pt x="79899" y="41429"/>
                    </a:cubicBezTo>
                    <a:cubicBezTo>
                      <a:pt x="88777" y="35511"/>
                      <a:pt x="122438" y="12481"/>
                      <a:pt x="139189" y="10610"/>
                    </a:cubicBezTo>
                    <a:cubicBezTo>
                      <a:pt x="155940" y="8739"/>
                      <a:pt x="162482" y="23435"/>
                      <a:pt x="180406" y="30204"/>
                    </a:cubicBezTo>
                    <a:cubicBezTo>
                      <a:pt x="198330" y="36973"/>
                      <a:pt x="227977" y="50835"/>
                      <a:pt x="246736" y="51226"/>
                    </a:cubicBezTo>
                    <a:cubicBezTo>
                      <a:pt x="265495" y="51617"/>
                      <a:pt x="279340" y="40102"/>
                      <a:pt x="292963" y="32551"/>
                    </a:cubicBezTo>
                    <a:cubicBezTo>
                      <a:pt x="306586" y="25000"/>
                      <a:pt x="307759" y="4438"/>
                      <a:pt x="328474" y="5918"/>
                    </a:cubicBezTo>
                    <a:cubicBezTo>
                      <a:pt x="349189" y="7398"/>
                      <a:pt x="396537" y="36990"/>
                      <a:pt x="417251" y="41429"/>
                    </a:cubicBezTo>
                    <a:cubicBezTo>
                      <a:pt x="437965" y="45868"/>
                      <a:pt x="442404" y="38470"/>
                      <a:pt x="452761" y="32551"/>
                    </a:cubicBezTo>
                    <a:cubicBezTo>
                      <a:pt x="463118" y="26633"/>
                      <a:pt x="463118" y="10357"/>
                      <a:pt x="479394" y="5918"/>
                    </a:cubicBezTo>
                    <a:cubicBezTo>
                      <a:pt x="495670" y="1479"/>
                      <a:pt x="528222" y="0"/>
                      <a:pt x="550416" y="5918"/>
                    </a:cubicBezTo>
                    <a:cubicBezTo>
                      <a:pt x="572610" y="11837"/>
                      <a:pt x="590365" y="41429"/>
                      <a:pt x="612559" y="41429"/>
                    </a:cubicBezTo>
                    <a:cubicBezTo>
                      <a:pt x="634753" y="41429"/>
                      <a:pt x="683581" y="5918"/>
                      <a:pt x="683581" y="5918"/>
                    </a:cubicBezTo>
                    <a:lnTo>
                      <a:pt x="683581" y="5918"/>
                    </a:lnTo>
                  </a:path>
                </a:pathLst>
              </a:cu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28" name="Прямая соединительная линия 27"/>
              <p:cNvCxnSpPr/>
              <p:nvPr/>
            </p:nvCxnSpPr>
            <p:spPr bwMode="auto">
              <a:xfrm flipV="1">
                <a:off x="1838789" y="5256095"/>
                <a:ext cx="1078547" cy="35496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 bwMode="auto">
              <a:xfrm flipV="1">
                <a:off x="444396" y="5290003"/>
                <a:ext cx="643525" cy="7937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Полилиния 29"/>
              <p:cNvSpPr/>
              <p:nvPr/>
            </p:nvSpPr>
            <p:spPr bwMode="auto">
              <a:xfrm>
                <a:off x="1094785" y="4824047"/>
                <a:ext cx="737908" cy="63500"/>
              </a:xfrm>
              <a:custGeom>
                <a:avLst/>
                <a:gdLst>
                  <a:gd name="connsiteX0" fmla="*/ 0 w 683581"/>
                  <a:gd name="connsiteY0" fmla="*/ 14796 h 63623"/>
                  <a:gd name="connsiteX1" fmla="*/ 53266 w 683581"/>
                  <a:gd name="connsiteY1" fmla="*/ 59184 h 63623"/>
                  <a:gd name="connsiteX2" fmla="*/ 79899 w 683581"/>
                  <a:gd name="connsiteY2" fmla="*/ 41429 h 63623"/>
                  <a:gd name="connsiteX3" fmla="*/ 106532 w 683581"/>
                  <a:gd name="connsiteY3" fmla="*/ 23673 h 63623"/>
                  <a:gd name="connsiteX4" fmla="*/ 213064 w 683581"/>
                  <a:gd name="connsiteY4" fmla="*/ 23673 h 63623"/>
                  <a:gd name="connsiteX5" fmla="*/ 266330 w 683581"/>
                  <a:gd name="connsiteY5" fmla="*/ 41429 h 63623"/>
                  <a:gd name="connsiteX6" fmla="*/ 292963 w 683581"/>
                  <a:gd name="connsiteY6" fmla="*/ 32551 h 63623"/>
                  <a:gd name="connsiteX7" fmla="*/ 328474 w 683581"/>
                  <a:gd name="connsiteY7" fmla="*/ 5918 h 63623"/>
                  <a:gd name="connsiteX8" fmla="*/ 417251 w 683581"/>
                  <a:gd name="connsiteY8" fmla="*/ 41429 h 63623"/>
                  <a:gd name="connsiteX9" fmla="*/ 452761 w 683581"/>
                  <a:gd name="connsiteY9" fmla="*/ 32551 h 63623"/>
                  <a:gd name="connsiteX10" fmla="*/ 479394 w 683581"/>
                  <a:gd name="connsiteY10" fmla="*/ 5918 h 63623"/>
                  <a:gd name="connsiteX11" fmla="*/ 550416 w 683581"/>
                  <a:gd name="connsiteY11" fmla="*/ 5918 h 63623"/>
                  <a:gd name="connsiteX12" fmla="*/ 612559 w 683581"/>
                  <a:gd name="connsiteY12" fmla="*/ 41429 h 63623"/>
                  <a:gd name="connsiteX13" fmla="*/ 683581 w 683581"/>
                  <a:gd name="connsiteY13" fmla="*/ 5918 h 63623"/>
                  <a:gd name="connsiteX14" fmla="*/ 683581 w 683581"/>
                  <a:gd name="connsiteY14" fmla="*/ 5918 h 63623"/>
                  <a:gd name="connsiteX0" fmla="*/ 0 w 683581"/>
                  <a:gd name="connsiteY0" fmla="*/ 14796 h 63623"/>
                  <a:gd name="connsiteX1" fmla="*/ 53266 w 683581"/>
                  <a:gd name="connsiteY1" fmla="*/ 59184 h 63623"/>
                  <a:gd name="connsiteX2" fmla="*/ 79899 w 683581"/>
                  <a:gd name="connsiteY2" fmla="*/ 41429 h 63623"/>
                  <a:gd name="connsiteX3" fmla="*/ 139189 w 683581"/>
                  <a:gd name="connsiteY3" fmla="*/ 10610 h 63623"/>
                  <a:gd name="connsiteX4" fmla="*/ 213064 w 683581"/>
                  <a:gd name="connsiteY4" fmla="*/ 23673 h 63623"/>
                  <a:gd name="connsiteX5" fmla="*/ 266330 w 683581"/>
                  <a:gd name="connsiteY5" fmla="*/ 41429 h 63623"/>
                  <a:gd name="connsiteX6" fmla="*/ 292963 w 683581"/>
                  <a:gd name="connsiteY6" fmla="*/ 32551 h 63623"/>
                  <a:gd name="connsiteX7" fmla="*/ 328474 w 683581"/>
                  <a:gd name="connsiteY7" fmla="*/ 5918 h 63623"/>
                  <a:gd name="connsiteX8" fmla="*/ 417251 w 683581"/>
                  <a:gd name="connsiteY8" fmla="*/ 41429 h 63623"/>
                  <a:gd name="connsiteX9" fmla="*/ 452761 w 683581"/>
                  <a:gd name="connsiteY9" fmla="*/ 32551 h 63623"/>
                  <a:gd name="connsiteX10" fmla="*/ 479394 w 683581"/>
                  <a:gd name="connsiteY10" fmla="*/ 5918 h 63623"/>
                  <a:gd name="connsiteX11" fmla="*/ 550416 w 683581"/>
                  <a:gd name="connsiteY11" fmla="*/ 5918 h 63623"/>
                  <a:gd name="connsiteX12" fmla="*/ 612559 w 683581"/>
                  <a:gd name="connsiteY12" fmla="*/ 41429 h 63623"/>
                  <a:gd name="connsiteX13" fmla="*/ 683581 w 683581"/>
                  <a:gd name="connsiteY13" fmla="*/ 5918 h 63623"/>
                  <a:gd name="connsiteX14" fmla="*/ 683581 w 683581"/>
                  <a:gd name="connsiteY14" fmla="*/ 5918 h 63623"/>
                  <a:gd name="connsiteX0" fmla="*/ 0 w 683581"/>
                  <a:gd name="connsiteY0" fmla="*/ 14796 h 63623"/>
                  <a:gd name="connsiteX1" fmla="*/ 53266 w 683581"/>
                  <a:gd name="connsiteY1" fmla="*/ 59184 h 63623"/>
                  <a:gd name="connsiteX2" fmla="*/ 79899 w 683581"/>
                  <a:gd name="connsiteY2" fmla="*/ 41429 h 63623"/>
                  <a:gd name="connsiteX3" fmla="*/ 139189 w 683581"/>
                  <a:gd name="connsiteY3" fmla="*/ 10610 h 63623"/>
                  <a:gd name="connsiteX4" fmla="*/ 209798 w 683581"/>
                  <a:gd name="connsiteY4" fmla="*/ 33470 h 63623"/>
                  <a:gd name="connsiteX5" fmla="*/ 266330 w 683581"/>
                  <a:gd name="connsiteY5" fmla="*/ 41429 h 63623"/>
                  <a:gd name="connsiteX6" fmla="*/ 292963 w 683581"/>
                  <a:gd name="connsiteY6" fmla="*/ 32551 h 63623"/>
                  <a:gd name="connsiteX7" fmla="*/ 328474 w 683581"/>
                  <a:gd name="connsiteY7" fmla="*/ 5918 h 63623"/>
                  <a:gd name="connsiteX8" fmla="*/ 417251 w 683581"/>
                  <a:gd name="connsiteY8" fmla="*/ 41429 h 63623"/>
                  <a:gd name="connsiteX9" fmla="*/ 452761 w 683581"/>
                  <a:gd name="connsiteY9" fmla="*/ 32551 h 63623"/>
                  <a:gd name="connsiteX10" fmla="*/ 479394 w 683581"/>
                  <a:gd name="connsiteY10" fmla="*/ 5918 h 63623"/>
                  <a:gd name="connsiteX11" fmla="*/ 550416 w 683581"/>
                  <a:gd name="connsiteY11" fmla="*/ 5918 h 63623"/>
                  <a:gd name="connsiteX12" fmla="*/ 612559 w 683581"/>
                  <a:gd name="connsiteY12" fmla="*/ 41429 h 63623"/>
                  <a:gd name="connsiteX13" fmla="*/ 683581 w 683581"/>
                  <a:gd name="connsiteY13" fmla="*/ 5918 h 63623"/>
                  <a:gd name="connsiteX14" fmla="*/ 683581 w 683581"/>
                  <a:gd name="connsiteY14" fmla="*/ 5918 h 63623"/>
                  <a:gd name="connsiteX0" fmla="*/ 0 w 683581"/>
                  <a:gd name="connsiteY0" fmla="*/ 14796 h 63623"/>
                  <a:gd name="connsiteX1" fmla="*/ 53266 w 683581"/>
                  <a:gd name="connsiteY1" fmla="*/ 59184 h 63623"/>
                  <a:gd name="connsiteX2" fmla="*/ 79899 w 683581"/>
                  <a:gd name="connsiteY2" fmla="*/ 41429 h 63623"/>
                  <a:gd name="connsiteX3" fmla="*/ 139189 w 683581"/>
                  <a:gd name="connsiteY3" fmla="*/ 10610 h 63623"/>
                  <a:gd name="connsiteX4" fmla="*/ 209798 w 683581"/>
                  <a:gd name="connsiteY4" fmla="*/ 33470 h 63623"/>
                  <a:gd name="connsiteX5" fmla="*/ 250002 w 683581"/>
                  <a:gd name="connsiteY5" fmla="*/ 41429 h 63623"/>
                  <a:gd name="connsiteX6" fmla="*/ 292963 w 683581"/>
                  <a:gd name="connsiteY6" fmla="*/ 32551 h 63623"/>
                  <a:gd name="connsiteX7" fmla="*/ 328474 w 683581"/>
                  <a:gd name="connsiteY7" fmla="*/ 5918 h 63623"/>
                  <a:gd name="connsiteX8" fmla="*/ 417251 w 683581"/>
                  <a:gd name="connsiteY8" fmla="*/ 41429 h 63623"/>
                  <a:gd name="connsiteX9" fmla="*/ 452761 w 683581"/>
                  <a:gd name="connsiteY9" fmla="*/ 32551 h 63623"/>
                  <a:gd name="connsiteX10" fmla="*/ 479394 w 683581"/>
                  <a:gd name="connsiteY10" fmla="*/ 5918 h 63623"/>
                  <a:gd name="connsiteX11" fmla="*/ 550416 w 683581"/>
                  <a:gd name="connsiteY11" fmla="*/ 5918 h 63623"/>
                  <a:gd name="connsiteX12" fmla="*/ 612559 w 683581"/>
                  <a:gd name="connsiteY12" fmla="*/ 41429 h 63623"/>
                  <a:gd name="connsiteX13" fmla="*/ 683581 w 683581"/>
                  <a:gd name="connsiteY13" fmla="*/ 5918 h 63623"/>
                  <a:gd name="connsiteX14" fmla="*/ 683581 w 683581"/>
                  <a:gd name="connsiteY14" fmla="*/ 5918 h 63623"/>
                  <a:gd name="connsiteX0" fmla="*/ 0 w 683581"/>
                  <a:gd name="connsiteY0" fmla="*/ 14796 h 63623"/>
                  <a:gd name="connsiteX1" fmla="*/ 53266 w 683581"/>
                  <a:gd name="connsiteY1" fmla="*/ 59184 h 63623"/>
                  <a:gd name="connsiteX2" fmla="*/ 79899 w 683581"/>
                  <a:gd name="connsiteY2" fmla="*/ 41429 h 63623"/>
                  <a:gd name="connsiteX3" fmla="*/ 139189 w 683581"/>
                  <a:gd name="connsiteY3" fmla="*/ 10610 h 63623"/>
                  <a:gd name="connsiteX4" fmla="*/ 180406 w 683581"/>
                  <a:gd name="connsiteY4" fmla="*/ 30204 h 63623"/>
                  <a:gd name="connsiteX5" fmla="*/ 250002 w 683581"/>
                  <a:gd name="connsiteY5" fmla="*/ 41429 h 63623"/>
                  <a:gd name="connsiteX6" fmla="*/ 292963 w 683581"/>
                  <a:gd name="connsiteY6" fmla="*/ 32551 h 63623"/>
                  <a:gd name="connsiteX7" fmla="*/ 328474 w 683581"/>
                  <a:gd name="connsiteY7" fmla="*/ 5918 h 63623"/>
                  <a:gd name="connsiteX8" fmla="*/ 417251 w 683581"/>
                  <a:gd name="connsiteY8" fmla="*/ 41429 h 63623"/>
                  <a:gd name="connsiteX9" fmla="*/ 452761 w 683581"/>
                  <a:gd name="connsiteY9" fmla="*/ 32551 h 63623"/>
                  <a:gd name="connsiteX10" fmla="*/ 479394 w 683581"/>
                  <a:gd name="connsiteY10" fmla="*/ 5918 h 63623"/>
                  <a:gd name="connsiteX11" fmla="*/ 550416 w 683581"/>
                  <a:gd name="connsiteY11" fmla="*/ 5918 h 63623"/>
                  <a:gd name="connsiteX12" fmla="*/ 612559 w 683581"/>
                  <a:gd name="connsiteY12" fmla="*/ 41429 h 63623"/>
                  <a:gd name="connsiteX13" fmla="*/ 683581 w 683581"/>
                  <a:gd name="connsiteY13" fmla="*/ 5918 h 63623"/>
                  <a:gd name="connsiteX14" fmla="*/ 683581 w 683581"/>
                  <a:gd name="connsiteY14" fmla="*/ 5918 h 63623"/>
                  <a:gd name="connsiteX0" fmla="*/ 0 w 683581"/>
                  <a:gd name="connsiteY0" fmla="*/ 14796 h 63623"/>
                  <a:gd name="connsiteX1" fmla="*/ 53266 w 683581"/>
                  <a:gd name="connsiteY1" fmla="*/ 59184 h 63623"/>
                  <a:gd name="connsiteX2" fmla="*/ 79899 w 683581"/>
                  <a:gd name="connsiteY2" fmla="*/ 41429 h 63623"/>
                  <a:gd name="connsiteX3" fmla="*/ 139189 w 683581"/>
                  <a:gd name="connsiteY3" fmla="*/ 10610 h 63623"/>
                  <a:gd name="connsiteX4" fmla="*/ 180406 w 683581"/>
                  <a:gd name="connsiteY4" fmla="*/ 30204 h 63623"/>
                  <a:gd name="connsiteX5" fmla="*/ 246736 w 683581"/>
                  <a:gd name="connsiteY5" fmla="*/ 51226 h 63623"/>
                  <a:gd name="connsiteX6" fmla="*/ 292963 w 683581"/>
                  <a:gd name="connsiteY6" fmla="*/ 32551 h 63623"/>
                  <a:gd name="connsiteX7" fmla="*/ 328474 w 683581"/>
                  <a:gd name="connsiteY7" fmla="*/ 5918 h 63623"/>
                  <a:gd name="connsiteX8" fmla="*/ 417251 w 683581"/>
                  <a:gd name="connsiteY8" fmla="*/ 41429 h 63623"/>
                  <a:gd name="connsiteX9" fmla="*/ 452761 w 683581"/>
                  <a:gd name="connsiteY9" fmla="*/ 32551 h 63623"/>
                  <a:gd name="connsiteX10" fmla="*/ 479394 w 683581"/>
                  <a:gd name="connsiteY10" fmla="*/ 5918 h 63623"/>
                  <a:gd name="connsiteX11" fmla="*/ 550416 w 683581"/>
                  <a:gd name="connsiteY11" fmla="*/ 5918 h 63623"/>
                  <a:gd name="connsiteX12" fmla="*/ 612559 w 683581"/>
                  <a:gd name="connsiteY12" fmla="*/ 41429 h 63623"/>
                  <a:gd name="connsiteX13" fmla="*/ 683581 w 683581"/>
                  <a:gd name="connsiteY13" fmla="*/ 5918 h 63623"/>
                  <a:gd name="connsiteX14" fmla="*/ 683581 w 683581"/>
                  <a:gd name="connsiteY14" fmla="*/ 5918 h 63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83581" h="63623">
                    <a:moveTo>
                      <a:pt x="0" y="14796"/>
                    </a:moveTo>
                    <a:cubicBezTo>
                      <a:pt x="19975" y="34770"/>
                      <a:pt x="39950" y="54745"/>
                      <a:pt x="53266" y="59184"/>
                    </a:cubicBezTo>
                    <a:cubicBezTo>
                      <a:pt x="66582" y="63623"/>
                      <a:pt x="79899" y="41429"/>
                      <a:pt x="79899" y="41429"/>
                    </a:cubicBezTo>
                    <a:cubicBezTo>
                      <a:pt x="88777" y="35511"/>
                      <a:pt x="122438" y="12481"/>
                      <a:pt x="139189" y="10610"/>
                    </a:cubicBezTo>
                    <a:cubicBezTo>
                      <a:pt x="155940" y="8739"/>
                      <a:pt x="162482" y="23435"/>
                      <a:pt x="180406" y="30204"/>
                    </a:cubicBezTo>
                    <a:cubicBezTo>
                      <a:pt x="198330" y="36973"/>
                      <a:pt x="227977" y="50835"/>
                      <a:pt x="246736" y="51226"/>
                    </a:cubicBezTo>
                    <a:cubicBezTo>
                      <a:pt x="265495" y="51617"/>
                      <a:pt x="279340" y="40102"/>
                      <a:pt x="292963" y="32551"/>
                    </a:cubicBezTo>
                    <a:cubicBezTo>
                      <a:pt x="306586" y="25000"/>
                      <a:pt x="307759" y="4438"/>
                      <a:pt x="328474" y="5918"/>
                    </a:cubicBezTo>
                    <a:cubicBezTo>
                      <a:pt x="349189" y="7398"/>
                      <a:pt x="396537" y="36990"/>
                      <a:pt x="417251" y="41429"/>
                    </a:cubicBezTo>
                    <a:cubicBezTo>
                      <a:pt x="437965" y="45868"/>
                      <a:pt x="442404" y="38470"/>
                      <a:pt x="452761" y="32551"/>
                    </a:cubicBezTo>
                    <a:cubicBezTo>
                      <a:pt x="463118" y="26633"/>
                      <a:pt x="463118" y="10357"/>
                      <a:pt x="479394" y="5918"/>
                    </a:cubicBezTo>
                    <a:cubicBezTo>
                      <a:pt x="495670" y="1479"/>
                      <a:pt x="528222" y="0"/>
                      <a:pt x="550416" y="5918"/>
                    </a:cubicBezTo>
                    <a:cubicBezTo>
                      <a:pt x="572610" y="11837"/>
                      <a:pt x="590365" y="41429"/>
                      <a:pt x="612559" y="41429"/>
                    </a:cubicBezTo>
                    <a:cubicBezTo>
                      <a:pt x="634753" y="41429"/>
                      <a:pt x="683581" y="5918"/>
                      <a:pt x="683581" y="5918"/>
                    </a:cubicBezTo>
                    <a:lnTo>
                      <a:pt x="683581" y="5918"/>
                    </a:lnTo>
                  </a:path>
                </a:pathLst>
              </a:cu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31" name="Группа 39"/>
              <p:cNvGrpSpPr>
                <a:grpSpLocks/>
              </p:cNvGrpSpPr>
              <p:nvPr/>
            </p:nvGrpSpPr>
            <p:grpSpPr bwMode="auto">
              <a:xfrm>
                <a:off x="444396" y="4843097"/>
                <a:ext cx="2028951" cy="14287"/>
                <a:chOff x="6294346" y="741874"/>
                <a:chExt cx="1875821" cy="14376"/>
              </a:xfrm>
              <a:grpFill/>
            </p:grpSpPr>
            <p:cxnSp>
              <p:nvCxnSpPr>
                <p:cNvPr id="40" name="Прямая соединительная линия 39"/>
                <p:cNvCxnSpPr/>
                <p:nvPr/>
              </p:nvCxnSpPr>
              <p:spPr>
                <a:xfrm flipV="1">
                  <a:off x="7575211" y="741874"/>
                  <a:ext cx="594956" cy="7986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единительная линия 40"/>
                <p:cNvCxnSpPr/>
                <p:nvPr/>
              </p:nvCxnSpPr>
              <p:spPr>
                <a:xfrm flipV="1">
                  <a:off x="6294346" y="748264"/>
                  <a:ext cx="594957" cy="7986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TextBox 31"/>
              <p:cNvSpPr txBox="1"/>
              <p:nvPr/>
            </p:nvSpPr>
            <p:spPr bwMode="auto">
              <a:xfrm>
                <a:off x="1845510" y="4896055"/>
                <a:ext cx="909223" cy="369332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dirty="0">
                    <a:latin typeface="+mj-lt"/>
                  </a:rPr>
                  <a:t>K</a:t>
                </a:r>
                <a:r>
                  <a:rPr lang="en-US" b="1" baseline="-25000" dirty="0">
                    <a:latin typeface="+mj-lt"/>
                  </a:rPr>
                  <a:t>2</a:t>
                </a:r>
                <a:r>
                  <a:rPr lang="en-US" b="1" dirty="0">
                    <a:latin typeface="+mj-lt"/>
                  </a:rPr>
                  <a:t>—</a:t>
                </a:r>
                <a:r>
                  <a:rPr lang="en-US" b="1" dirty="0"/>
                  <a:t>Pg</a:t>
                </a:r>
                <a:r>
                  <a:rPr lang="en-US" b="1" baseline="-25000" dirty="0"/>
                  <a:t>2</a:t>
                </a:r>
                <a:endParaRPr lang="ru-RU" b="1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 bwMode="auto">
              <a:xfrm>
                <a:off x="1845510" y="4319991"/>
                <a:ext cx="862737" cy="369332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dirty="0">
                    <a:latin typeface="+mj-lt"/>
                  </a:rPr>
                  <a:t>Pg</a:t>
                </a:r>
                <a:r>
                  <a:rPr lang="en-US" b="1" baseline="-25000" dirty="0">
                    <a:latin typeface="+mj-lt"/>
                  </a:rPr>
                  <a:t>3</a:t>
                </a:r>
                <a:r>
                  <a:rPr lang="en-US" b="1" dirty="0">
                    <a:latin typeface="+mj-lt"/>
                  </a:rPr>
                  <a:t>—</a:t>
                </a:r>
                <a:r>
                  <a:rPr lang="en-US" b="1" dirty="0"/>
                  <a:t>Q</a:t>
                </a:r>
                <a:endParaRPr lang="ru-RU" b="1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 bwMode="auto">
              <a:xfrm>
                <a:off x="444396" y="5688143"/>
                <a:ext cx="409086" cy="369332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ru-RU" dirty="0">
                    <a:latin typeface="+mj-lt"/>
                  </a:rPr>
                  <a:t>ГК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 bwMode="auto">
              <a:xfrm>
                <a:off x="444396" y="4896055"/>
                <a:ext cx="453970" cy="369332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ru-RU" dirty="0">
                    <a:latin typeface="+mj-lt"/>
                  </a:rPr>
                  <a:t>ПК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 bwMode="auto">
              <a:xfrm>
                <a:off x="444396" y="4319991"/>
                <a:ext cx="479618" cy="369332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latin typeface="+mj-lt"/>
                  </a:rPr>
                  <a:t>DO</a:t>
                </a:r>
                <a:endParaRPr lang="ru-RU" dirty="0">
                  <a:latin typeface="+mj-lt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 bwMode="auto">
              <a:xfrm>
                <a:off x="444396" y="5256095"/>
                <a:ext cx="461986" cy="369332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ru-RU" dirty="0">
                    <a:latin typeface="+mj-lt"/>
                  </a:rPr>
                  <a:t>ОК</a:t>
                </a:r>
              </a:p>
            </p:txBody>
          </p:sp>
          <p:grpSp>
            <p:nvGrpSpPr>
              <p:cNvPr id="49" name="Группа 48"/>
              <p:cNvGrpSpPr/>
              <p:nvPr/>
            </p:nvGrpSpPr>
            <p:grpSpPr>
              <a:xfrm>
                <a:off x="2623907" y="5256095"/>
                <a:ext cx="880082" cy="1368152"/>
                <a:chOff x="2623907" y="5256095"/>
                <a:chExt cx="880082" cy="1368152"/>
              </a:xfrm>
              <a:grpFill/>
            </p:grpSpPr>
            <p:sp>
              <p:nvSpPr>
                <p:cNvPr id="11" name="TextBox 10"/>
                <p:cNvSpPr txBox="1"/>
                <p:nvPr/>
              </p:nvSpPr>
              <p:spPr>
                <a:xfrm>
                  <a:off x="2981089" y="5976175"/>
                  <a:ext cx="522900" cy="369332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  <a:latin typeface="Symbol" pitchFamily="18" charset="2"/>
                    </a:rPr>
                    <a:t>gK</a:t>
                  </a:r>
                  <a:r>
                    <a:rPr lang="en-US" b="1" baseline="-25000" dirty="0">
                      <a:solidFill>
                        <a:srgbClr val="FF0000"/>
                      </a:solidFill>
                      <a:latin typeface="Symbol" pitchFamily="18" charset="2"/>
                    </a:rPr>
                    <a:t>1</a:t>
                  </a:r>
                  <a:endParaRPr lang="ru-RU" b="1" baseline="-25000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4" name="Прямая соединительная линия 33"/>
                <p:cNvCxnSpPr/>
                <p:nvPr/>
              </p:nvCxnSpPr>
              <p:spPr>
                <a:xfrm>
                  <a:off x="2623907" y="5256095"/>
                  <a:ext cx="435022" cy="1368152"/>
                </a:xfrm>
                <a:prstGeom prst="line">
                  <a:avLst/>
                </a:prstGeom>
                <a:grpFill/>
                <a:ln w="190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9" name="TextBox 38"/>
              <p:cNvSpPr txBox="1"/>
              <p:nvPr/>
            </p:nvSpPr>
            <p:spPr>
              <a:xfrm>
                <a:off x="444395" y="3505196"/>
                <a:ext cx="4808927" cy="64633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rgbClr val="003300"/>
                    </a:solidFill>
                  </a:rPr>
                  <a:t>Южная зона</a:t>
                </a:r>
                <a:r>
                  <a:rPr lang="ru-RU" b="1" dirty="0">
                    <a:solidFill>
                      <a:srgbClr val="003300"/>
                    </a:solidFill>
                  </a:rPr>
                  <a:t> – Центральный и Юго-восточный Памир – </a:t>
                </a:r>
                <a:r>
                  <a:rPr lang="ru-RU" b="1" dirty="0" err="1">
                    <a:solidFill>
                      <a:srgbClr val="003300"/>
                    </a:solidFill>
                  </a:rPr>
                  <a:t>киммериды</a:t>
                </a:r>
                <a:endParaRPr lang="ru-RU" b="1" dirty="0">
                  <a:solidFill>
                    <a:srgbClr val="003300"/>
                  </a:solidFill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3621024" y="5502716"/>
              <a:ext cx="1828800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До </a:t>
              </a:r>
              <a:r>
                <a:rPr lang="en-US" b="1" dirty="0">
                  <a:solidFill>
                    <a:srgbClr val="FF0000"/>
                  </a:solidFill>
                </a:rPr>
                <a:t>K</a:t>
              </a:r>
              <a:r>
                <a:rPr lang="ru-RU" dirty="0"/>
                <a:t> </a:t>
              </a:r>
              <a:r>
                <a:rPr lang="ru-RU" b="1" dirty="0">
                  <a:solidFill>
                    <a:srgbClr val="C00000"/>
                  </a:solidFill>
                </a:rPr>
                <a:t>покровно-складчатые деформации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6580858" y="4376746"/>
            <a:ext cx="5330094" cy="369332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В Южной зоне – </a:t>
            </a:r>
            <a:r>
              <a:rPr lang="ru-RU" b="1" dirty="0">
                <a:solidFill>
                  <a:srgbClr val="C00000"/>
                </a:solidFill>
              </a:rPr>
              <a:t>массив Юго-Западного Памира.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5879519" y="4910067"/>
            <a:ext cx="6031433" cy="646331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Pg</a:t>
            </a:r>
            <a:r>
              <a:rPr lang="en-US" b="1" baseline="-25000" dirty="0">
                <a:solidFill>
                  <a:srgbClr val="FF0000"/>
                </a:solidFill>
              </a:rPr>
              <a:t>3</a:t>
            </a:r>
            <a:r>
              <a:rPr lang="en-US" b="1" dirty="0">
                <a:solidFill>
                  <a:srgbClr val="FF0000"/>
                </a:solidFill>
              </a:rPr>
              <a:t>—Q</a:t>
            </a:r>
            <a:r>
              <a:rPr lang="ru-RU" b="1" dirty="0"/>
              <a:t> </a:t>
            </a:r>
            <a:r>
              <a:rPr lang="ru-RU" b="1" dirty="0">
                <a:solidFill>
                  <a:schemeClr val="bg1"/>
                </a:solidFill>
              </a:rPr>
              <a:t>– новая </a:t>
            </a:r>
            <a:r>
              <a:rPr lang="ru-RU" b="1" dirty="0">
                <a:solidFill>
                  <a:srgbClr val="FFFF00"/>
                </a:solidFill>
              </a:rPr>
              <a:t>фаза надвиговых и сдвиговых деформаций</a:t>
            </a:r>
            <a:r>
              <a:rPr lang="ru-RU" b="1" dirty="0">
                <a:solidFill>
                  <a:schemeClr val="bg1"/>
                </a:solidFill>
              </a:rPr>
              <a:t> на Памире </a:t>
            </a:r>
            <a:r>
              <a:rPr lang="ru-RU" b="1" dirty="0">
                <a:solidFill>
                  <a:srgbClr val="FFC000"/>
                </a:solidFill>
              </a:rPr>
              <a:t>— эпиплатформенный орогенез</a:t>
            </a:r>
            <a:r>
              <a:rPr lang="ru-RU" b="1" dirty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5879519" y="5764716"/>
            <a:ext cx="6031433" cy="646331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Область проявления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b="1" dirty="0">
                <a:solidFill>
                  <a:srgbClr val="FFC000"/>
                </a:solidFill>
              </a:rPr>
              <a:t>эпиплатформенного орогенеза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en-US" b="1" dirty="0">
                <a:solidFill>
                  <a:srgbClr val="FF0000"/>
                </a:solidFill>
              </a:rPr>
              <a:t>Pg</a:t>
            </a:r>
            <a:r>
              <a:rPr lang="en-US" b="1" baseline="-25000" dirty="0">
                <a:solidFill>
                  <a:srgbClr val="FF0000"/>
                </a:solidFill>
              </a:rPr>
              <a:t>3</a:t>
            </a:r>
            <a:r>
              <a:rPr lang="en-US" b="1" dirty="0">
                <a:solidFill>
                  <a:srgbClr val="FF0000"/>
                </a:solidFill>
              </a:rPr>
              <a:t>—Q</a:t>
            </a:r>
            <a:r>
              <a:rPr lang="ru-RU" b="1" dirty="0"/>
              <a:t> </a:t>
            </a:r>
            <a:r>
              <a:rPr lang="ru-RU" b="1" dirty="0">
                <a:solidFill>
                  <a:schemeClr val="bg1"/>
                </a:solidFill>
              </a:rPr>
              <a:t>) на </a:t>
            </a:r>
            <a:r>
              <a:rPr lang="ru-RU" b="1" dirty="0">
                <a:solidFill>
                  <a:srgbClr val="00B050"/>
                </a:solidFill>
              </a:rPr>
              <a:t>Туранской плите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b="1" dirty="0">
                <a:solidFill>
                  <a:schemeClr val="bg1"/>
                </a:solidFill>
              </a:rPr>
              <a:t>4</a:t>
            </a:r>
            <a:r>
              <a:rPr lang="ru-RU" dirty="0">
                <a:solidFill>
                  <a:schemeClr val="bg1"/>
                </a:solidFill>
              </a:rPr>
              <a:t>)</a:t>
            </a:r>
            <a:r>
              <a:rPr lang="ru-RU" b="1" dirty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70" name="Группа 69"/>
          <p:cNvGrpSpPr/>
          <p:nvPr/>
        </p:nvGrpSpPr>
        <p:grpSpPr>
          <a:xfrm>
            <a:off x="5088361" y="1733747"/>
            <a:ext cx="2200275" cy="1157513"/>
            <a:chOff x="3564360" y="1733746"/>
            <a:chExt cx="2200275" cy="1157513"/>
          </a:xfrm>
        </p:grpSpPr>
        <p:sp>
          <p:nvSpPr>
            <p:cNvPr id="67" name="Овал 66"/>
            <p:cNvSpPr/>
            <p:nvPr/>
          </p:nvSpPr>
          <p:spPr>
            <a:xfrm rot="1715647">
              <a:off x="3564360" y="1733746"/>
              <a:ext cx="2200275" cy="1157513"/>
            </a:xfrm>
            <a:prstGeom prst="ellipse">
              <a:avLst/>
            </a:prstGeom>
            <a:noFill/>
            <a:ln w="88900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4379820" y="2176742"/>
              <a:ext cx="286870" cy="259976"/>
            </a:xfrm>
            <a:prstGeom prst="ellipse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/>
                <a:t>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 animBg="1"/>
      <p:bldP spid="56" grpId="0" animBg="1"/>
      <p:bldP spid="57" grpId="0" animBg="1"/>
      <p:bldP spid="58" grpId="0" animBg="1"/>
      <p:bldP spid="59" grpId="0" animBg="1"/>
      <p:bldP spid="62" grpId="0" animBg="1"/>
      <p:bldP spid="53" grpId="0" animBg="1"/>
      <p:bldP spid="65" grpId="0" animBg="1"/>
      <p:bldP spid="66" grpId="0" animBg="1"/>
      <p:bldP spid="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Туров\Учебные дисциплины\РегГеол\Презентации лекций\Лабораторные работы\СрП\ГК СрП 10мл об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6877" y="2"/>
            <a:ext cx="4697475" cy="6857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970575" y="12882"/>
            <a:ext cx="39833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C000"/>
                </a:solidFill>
              </a:rPr>
              <a:t>Альпийские складчатые</a:t>
            </a:r>
          </a:p>
          <a:p>
            <a:pPr algn="ctr"/>
            <a:r>
              <a:rPr lang="ru-RU" sz="2800" b="1" dirty="0">
                <a:solidFill>
                  <a:srgbClr val="FFC000"/>
                </a:solidFill>
              </a:rPr>
              <a:t>системы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68588" y="3454627"/>
            <a:ext cx="3971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Границы </a:t>
            </a:r>
            <a:r>
              <a:rPr lang="ru-RU" b="1" dirty="0">
                <a:solidFill>
                  <a:srgbClr val="FFC000"/>
                </a:solidFill>
              </a:rPr>
              <a:t>альпийских складчатых систем </a:t>
            </a:r>
            <a:r>
              <a:rPr lang="ru-RU" dirty="0">
                <a:solidFill>
                  <a:schemeClr val="bg1"/>
                </a:solidFill>
              </a:rPr>
              <a:t>проводятся по системе </a:t>
            </a:r>
            <a:r>
              <a:rPr lang="ru-RU" b="1" dirty="0">
                <a:solidFill>
                  <a:srgbClr val="FFC000"/>
                </a:solidFill>
              </a:rPr>
              <a:t>краевых прогибов</a:t>
            </a:r>
            <a:r>
              <a:rPr lang="ru-RU" dirty="0">
                <a:solidFill>
                  <a:schemeClr val="bg1"/>
                </a:solidFill>
              </a:rPr>
              <a:t>, заполненных </a:t>
            </a:r>
          </a:p>
          <a:p>
            <a:r>
              <a:rPr lang="en-US" b="1" dirty="0">
                <a:solidFill>
                  <a:srgbClr val="FF0000"/>
                </a:solidFill>
              </a:rPr>
              <a:t>N—Q</a:t>
            </a:r>
            <a:r>
              <a:rPr lang="ru-RU" dirty="0"/>
              <a:t>  </a:t>
            </a:r>
            <a:r>
              <a:rPr lang="ru-RU" dirty="0" err="1">
                <a:solidFill>
                  <a:srgbClr val="FFFF00"/>
                </a:solidFill>
              </a:rPr>
              <a:t>молассами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54312" y="1111476"/>
            <a:ext cx="3615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Альпийская складчатость </a:t>
            </a:r>
            <a:r>
              <a:rPr lang="ru-RU" b="1" dirty="0">
                <a:solidFill>
                  <a:schemeClr val="bg1"/>
                </a:solidFill>
              </a:rPr>
              <a:t>–</a:t>
            </a:r>
            <a:r>
              <a:rPr lang="ru-RU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Pg</a:t>
            </a:r>
            <a:r>
              <a:rPr lang="ru-RU" b="1" dirty="0">
                <a:solidFill>
                  <a:srgbClr val="FF0000"/>
                </a:solidFill>
              </a:rPr>
              <a:t>/</a:t>
            </a:r>
            <a:r>
              <a:rPr lang="en-US" b="1" dirty="0">
                <a:solidFill>
                  <a:srgbClr val="FF0000"/>
                </a:solidFill>
              </a:rPr>
              <a:t>N</a:t>
            </a:r>
            <a:r>
              <a:rPr lang="ru-RU" dirty="0"/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68588" y="4807176"/>
            <a:ext cx="4076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Альпийские горно-складчатые </a:t>
            </a:r>
            <a:r>
              <a:rPr lang="ru-RU" dirty="0">
                <a:solidFill>
                  <a:schemeClr val="bg1"/>
                </a:solidFill>
              </a:rPr>
              <a:t> сооружения – </a:t>
            </a:r>
            <a:r>
              <a:rPr lang="ru-RU" b="1" dirty="0">
                <a:solidFill>
                  <a:srgbClr val="FFFF00"/>
                </a:solidFill>
              </a:rPr>
              <a:t>структуры неотектонические</a:t>
            </a:r>
            <a:r>
              <a:rPr lang="ru-RU" dirty="0">
                <a:solidFill>
                  <a:schemeClr val="bg1"/>
                </a:solidFill>
              </a:rPr>
              <a:t>, т.е. непосредственно выражены в </a:t>
            </a:r>
            <a:r>
              <a:rPr lang="ru-RU" b="1" dirty="0">
                <a:solidFill>
                  <a:srgbClr val="FFFF00"/>
                </a:solidFill>
              </a:rPr>
              <a:t>современном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rgbClr val="FFFF00"/>
                </a:solidFill>
              </a:rPr>
              <a:t>рельефе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78113" y="1606776"/>
            <a:ext cx="40767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u="sng" dirty="0">
                <a:solidFill>
                  <a:srgbClr val="FFC000"/>
                </a:solidFill>
              </a:rPr>
              <a:t>Альпийские складчатые системы</a:t>
            </a:r>
            <a:r>
              <a:rPr lang="ru-RU" dirty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b="1" dirty="0">
                <a:solidFill>
                  <a:srgbClr val="FFFF00"/>
                </a:solidFill>
              </a:rPr>
              <a:t>Восточных Карпат;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b="1" dirty="0" err="1">
                <a:solidFill>
                  <a:srgbClr val="FFFF00"/>
                </a:solidFill>
              </a:rPr>
              <a:t>Крымско-Большекавказская</a:t>
            </a:r>
            <a:r>
              <a:rPr lang="ru-RU" b="1" dirty="0">
                <a:solidFill>
                  <a:srgbClr val="FFFF00"/>
                </a:solidFill>
              </a:rPr>
              <a:t>;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b="1" dirty="0" err="1">
                <a:solidFill>
                  <a:srgbClr val="FFFF00"/>
                </a:solidFill>
              </a:rPr>
              <a:t>Туркмено-Хорасанская</a:t>
            </a:r>
            <a:r>
              <a:rPr lang="ru-RU" b="1" dirty="0">
                <a:solidFill>
                  <a:srgbClr val="FFFF00"/>
                </a:solidFill>
              </a:rPr>
              <a:t>.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b="1" dirty="0" err="1">
                <a:solidFill>
                  <a:srgbClr val="FFFF00"/>
                </a:solidFill>
              </a:rPr>
              <a:t>Малокавказско-Анаталийская</a:t>
            </a:r>
            <a:r>
              <a:rPr lang="ru-RU" b="1" dirty="0">
                <a:solidFill>
                  <a:srgbClr val="FFFF00"/>
                </a:solidFill>
              </a:rPr>
              <a:t>; 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A616C3E-DB12-49B4-A7A6-6AA587957643}"/>
              </a:ext>
            </a:extLst>
          </p:cNvPr>
          <p:cNvSpPr/>
          <p:nvPr/>
        </p:nvSpPr>
        <p:spPr>
          <a:xfrm rot="465717">
            <a:off x="1871934" y="0"/>
            <a:ext cx="376518" cy="749118"/>
          </a:xfrm>
          <a:prstGeom prst="ellipse">
            <a:avLst/>
          </a:prstGeom>
          <a:noFill/>
          <a:ln w="635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7AC8B449-C71C-4CA2-B258-6A7550E85868}"/>
              </a:ext>
            </a:extLst>
          </p:cNvPr>
          <p:cNvSpPr/>
          <p:nvPr/>
        </p:nvSpPr>
        <p:spPr>
          <a:xfrm rot="20118092">
            <a:off x="2390927" y="1570539"/>
            <a:ext cx="410623" cy="2667790"/>
          </a:xfrm>
          <a:prstGeom prst="ellipse">
            <a:avLst/>
          </a:prstGeom>
          <a:noFill/>
          <a:ln w="635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8711436-B3F5-49B8-85AC-4F67B62B8C37}"/>
              </a:ext>
            </a:extLst>
          </p:cNvPr>
          <p:cNvSpPr/>
          <p:nvPr/>
        </p:nvSpPr>
        <p:spPr>
          <a:xfrm rot="19721733">
            <a:off x="2021178" y="2470460"/>
            <a:ext cx="611349" cy="2152008"/>
          </a:xfrm>
          <a:prstGeom prst="ellipse">
            <a:avLst/>
          </a:prstGeom>
          <a:noFill/>
          <a:ln w="635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8F49D72-9CDE-4838-9AB4-B505131A492E}"/>
              </a:ext>
            </a:extLst>
          </p:cNvPr>
          <p:cNvSpPr/>
          <p:nvPr/>
        </p:nvSpPr>
        <p:spPr>
          <a:xfrm rot="20091915">
            <a:off x="3586258" y="4263290"/>
            <a:ext cx="376518" cy="2146690"/>
          </a:xfrm>
          <a:prstGeom prst="ellipse">
            <a:avLst/>
          </a:prstGeom>
          <a:noFill/>
          <a:ln w="635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2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AE59DE-2669-4B2E-B2AB-5EC07C707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31"/>
          <a:stretch/>
        </p:blipFill>
        <p:spPr>
          <a:xfrm>
            <a:off x="141221" y="897922"/>
            <a:ext cx="7908036" cy="5923440"/>
          </a:xfrm>
          <a:prstGeom prst="rect">
            <a:avLst/>
          </a:prstGeom>
        </p:spPr>
      </p:pic>
      <p:sp>
        <p:nvSpPr>
          <p:cNvPr id="776196" name="Rectangle 4"/>
          <p:cNvSpPr>
            <a:spLocks noGrp="1" noChangeArrowheads="1"/>
          </p:cNvSpPr>
          <p:nvPr>
            <p:ph type="title"/>
          </p:nvPr>
        </p:nvSpPr>
        <p:spPr>
          <a:xfrm>
            <a:off x="2152812" y="11289"/>
            <a:ext cx="7905750" cy="934539"/>
          </a:xfrm>
          <a:noFill/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ru-RU" sz="2800" b="1" dirty="0">
                <a:solidFill>
                  <a:srgbClr val="FFC000"/>
                </a:solidFill>
              </a:rPr>
              <a:t>Скифская плита</a:t>
            </a:r>
          </a:p>
        </p:txBody>
      </p:sp>
      <p:sp>
        <p:nvSpPr>
          <p:cNvPr id="776202" name="Oval 10"/>
          <p:cNvSpPr>
            <a:spLocks noChangeArrowheads="1"/>
          </p:cNvSpPr>
          <p:nvPr/>
        </p:nvSpPr>
        <p:spPr bwMode="auto">
          <a:xfrm rot="20053899">
            <a:off x="1203376" y="4368675"/>
            <a:ext cx="539750" cy="1928812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76203" name="Oval 11"/>
          <p:cNvSpPr>
            <a:spLocks noChangeArrowheads="1"/>
          </p:cNvSpPr>
          <p:nvPr/>
        </p:nvSpPr>
        <p:spPr bwMode="auto">
          <a:xfrm rot="20053899">
            <a:off x="604889" y="3478088"/>
            <a:ext cx="271463" cy="1020763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A7B1025-892B-4917-AE05-63C230BE3FF5}"/>
              </a:ext>
            </a:extLst>
          </p:cNvPr>
          <p:cNvGrpSpPr/>
          <p:nvPr/>
        </p:nvGrpSpPr>
        <p:grpSpPr>
          <a:xfrm>
            <a:off x="1073943" y="589198"/>
            <a:ext cx="3408105" cy="5758088"/>
            <a:chOff x="1073943" y="589198"/>
            <a:chExt cx="3408105" cy="5758088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739C4120-25A7-4E1C-98DB-C1725CB29815}"/>
                </a:ext>
              </a:extLst>
            </p:cNvPr>
            <p:cNvSpPr/>
            <p:nvPr/>
          </p:nvSpPr>
          <p:spPr>
            <a:xfrm rot="19582523">
              <a:off x="1073943" y="589198"/>
              <a:ext cx="3408105" cy="5758088"/>
            </a:xfrm>
            <a:prstGeom prst="ellipse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6001F4F-DF2C-41A1-9329-36C8EFCC8D51}"/>
                </a:ext>
              </a:extLst>
            </p:cNvPr>
            <p:cNvSpPr txBox="1"/>
            <p:nvPr/>
          </p:nvSpPr>
          <p:spPr>
            <a:xfrm>
              <a:off x="2309515" y="3199471"/>
              <a:ext cx="7873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ВЕП</a:t>
              </a:r>
            </a:p>
          </p:txBody>
        </p:sp>
      </p:grpSp>
      <p:sp>
        <p:nvSpPr>
          <p:cNvPr id="776200" name="Text Box 8"/>
          <p:cNvSpPr txBox="1">
            <a:spLocks noChangeArrowheads="1"/>
          </p:cNvSpPr>
          <p:nvPr/>
        </p:nvSpPr>
        <p:spPr bwMode="auto">
          <a:xfrm>
            <a:off x="4523571" y="885753"/>
            <a:ext cx="7475406" cy="48013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u="sng" dirty="0"/>
              <a:t>Фундамент Скифской плиты </a:t>
            </a:r>
            <a:r>
              <a:rPr lang="ru-RU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</a:rPr>
              <a:t>Поздне-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ru-RU" b="1" dirty="0">
                <a:solidFill>
                  <a:srgbClr val="FF0000"/>
                </a:solidFill>
              </a:rPr>
              <a:t>Є</a:t>
            </a:r>
            <a:r>
              <a:rPr lang="ru-RU" dirty="0"/>
              <a:t> </a:t>
            </a:r>
            <a:r>
              <a:rPr lang="en-US" b="1" dirty="0">
                <a:solidFill>
                  <a:srgbClr val="002060"/>
                </a:solidFill>
              </a:rPr>
              <a:t>Cl</a:t>
            </a:r>
            <a:r>
              <a:rPr lang="ru-RU" b="1" dirty="0">
                <a:solidFill>
                  <a:srgbClr val="002060"/>
                </a:solidFill>
              </a:rPr>
              <a:t>-</a:t>
            </a:r>
            <a:r>
              <a:rPr lang="ru-RU" dirty="0"/>
              <a:t> и </a:t>
            </a:r>
            <a:r>
              <a:rPr lang="en-US" b="1" dirty="0">
                <a:solidFill>
                  <a:srgbClr val="002060"/>
                </a:solidFill>
              </a:rPr>
              <a:t>Ser</a:t>
            </a:r>
            <a:r>
              <a:rPr lang="ru-RU" b="1" dirty="0">
                <a:solidFill>
                  <a:srgbClr val="002060"/>
                </a:solidFill>
              </a:rPr>
              <a:t>-сланцами.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D—C</a:t>
            </a:r>
            <a:r>
              <a:rPr lang="en-US" b="1" baseline="-25000" dirty="0">
                <a:solidFill>
                  <a:srgbClr val="FF0000"/>
                </a:solidFill>
              </a:rPr>
              <a:t>1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en-US" dirty="0"/>
              <a:t>— </a:t>
            </a:r>
            <a:r>
              <a:rPr lang="ru-RU" b="1" dirty="0">
                <a:solidFill>
                  <a:srgbClr val="FF0000"/>
                </a:solidFill>
              </a:rPr>
              <a:t>2 </a:t>
            </a:r>
            <a:r>
              <a:rPr lang="ru-RU" b="1" dirty="0">
                <a:solidFill>
                  <a:srgbClr val="002060"/>
                </a:solidFill>
              </a:rPr>
              <a:t>типа 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толщ:</a:t>
            </a:r>
          </a:p>
          <a:p>
            <a:pPr marL="450850" indent="-269875">
              <a:buFont typeface="Symbol" panose="05050102010706020507" pitchFamily="18" charset="2"/>
              <a:buChar char="-"/>
            </a:pPr>
            <a:r>
              <a:rPr lang="ru-RU" dirty="0"/>
              <a:t>линейные зоны — сланцы с граувакковыми песчаниками, с горизонтами </a:t>
            </a:r>
            <a:r>
              <a:rPr lang="ru-RU" dirty="0" err="1"/>
              <a:t>спилитов</a:t>
            </a:r>
            <a:r>
              <a:rPr lang="ru-RU" dirty="0"/>
              <a:t>, диабазов, андезитов и их туфы; </a:t>
            </a:r>
            <a:r>
              <a:rPr lang="ru-RU" b="1" dirty="0">
                <a:solidFill>
                  <a:srgbClr val="C00000"/>
                </a:solidFill>
              </a:rPr>
              <a:t>дислоцированы</a:t>
            </a:r>
            <a:r>
              <a:rPr lang="ru-RU" b="1" dirty="0"/>
              <a:t>, </a:t>
            </a:r>
            <a:r>
              <a:rPr lang="ru-RU" dirty="0"/>
              <a:t>прорваны </a:t>
            </a:r>
            <a:r>
              <a:rPr lang="ru-RU" b="1" dirty="0">
                <a:solidFill>
                  <a:srgbClr val="FF0000"/>
                </a:solidFill>
              </a:rPr>
              <a:t>ꙋ</a:t>
            </a:r>
            <a:r>
              <a:rPr lang="ru-RU" dirty="0"/>
              <a:t>;</a:t>
            </a:r>
          </a:p>
          <a:p>
            <a:pPr marL="450850" indent="-269875">
              <a:buFont typeface="Symbol" panose="05050102010706020507" pitchFamily="18" charset="2"/>
              <a:buChar char="-"/>
            </a:pPr>
            <a:r>
              <a:rPr lang="ru-RU" dirty="0"/>
              <a:t>маломощные терригенно-карбонатные толщи, прорваны интрузиями, расположены рядом с 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ru-RU" b="1" dirty="0">
                <a:solidFill>
                  <a:srgbClr val="FF0000"/>
                </a:solidFill>
              </a:rPr>
              <a:t>Є</a:t>
            </a:r>
            <a:r>
              <a:rPr lang="ru-RU" dirty="0"/>
              <a:t> — чехлы срединных массивов.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b="1" baseline="-25000" dirty="0">
                <a:solidFill>
                  <a:srgbClr val="FF0000"/>
                </a:solidFill>
              </a:rPr>
              <a:t>2-3</a:t>
            </a:r>
            <a:r>
              <a:rPr lang="en-US" dirty="0"/>
              <a:t>— </a:t>
            </a:r>
            <a:r>
              <a:rPr lang="ru-RU" b="1" dirty="0">
                <a:solidFill>
                  <a:srgbClr val="FF0000"/>
                </a:solidFill>
              </a:rPr>
              <a:t>2 </a:t>
            </a:r>
            <a:r>
              <a:rPr lang="ru-RU" b="1" dirty="0">
                <a:solidFill>
                  <a:srgbClr val="002060"/>
                </a:solidFill>
              </a:rPr>
              <a:t>типа 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толщ:</a:t>
            </a:r>
          </a:p>
          <a:p>
            <a:pPr marL="450850" indent="-269875">
              <a:buFont typeface="Symbol" panose="05050102010706020507" pitchFamily="18" charset="2"/>
              <a:buChar char="-"/>
            </a:pPr>
            <a:r>
              <a:rPr lang="ru-RU" dirty="0"/>
              <a:t>кислые вулканиты</a:t>
            </a:r>
            <a:r>
              <a:rPr lang="en-US" dirty="0"/>
              <a:t>—</a:t>
            </a:r>
            <a:r>
              <a:rPr lang="ru-RU" dirty="0"/>
              <a:t>орогенный комплекс;</a:t>
            </a:r>
          </a:p>
          <a:p>
            <a:pPr marL="450850" indent="-269875">
              <a:buFont typeface="Symbol" panose="05050102010706020507" pitchFamily="18" charset="2"/>
              <a:buChar char="-"/>
            </a:pPr>
            <a:r>
              <a:rPr lang="ru-RU" dirty="0"/>
              <a:t>угленосные молассы, мощность до 12 км, местами замещены терригенно-карбонатными толщами.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</a:rPr>
              <a:t>Р—Т</a:t>
            </a:r>
            <a:r>
              <a:rPr lang="ru-RU" b="1" baseline="-25000" dirty="0">
                <a:solidFill>
                  <a:srgbClr val="FF0000"/>
                </a:solidFill>
              </a:rPr>
              <a:t>1</a:t>
            </a:r>
            <a:r>
              <a:rPr lang="ru-RU" dirty="0"/>
              <a:t> </a:t>
            </a:r>
            <a:r>
              <a:rPr lang="en-US" dirty="0"/>
              <a:t>—</a:t>
            </a:r>
            <a:r>
              <a:rPr lang="ru-RU" dirty="0"/>
              <a:t> красноцветные обломочные и вулканогенные (кислые, реже средние и основные лавы) толщи.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b="1" baseline="-25000" dirty="0">
                <a:solidFill>
                  <a:srgbClr val="FF0000"/>
                </a:solidFill>
              </a:rPr>
              <a:t>2-3</a:t>
            </a:r>
            <a:r>
              <a:rPr lang="en-US" b="1" dirty="0">
                <a:solidFill>
                  <a:srgbClr val="FF0000"/>
                </a:solidFill>
              </a:rPr>
              <a:t>—J</a:t>
            </a:r>
            <a:r>
              <a:rPr lang="en-US" b="1" baseline="-25000" dirty="0">
                <a:solidFill>
                  <a:srgbClr val="FF0000"/>
                </a:solidFill>
              </a:rPr>
              <a:t>1</a:t>
            </a:r>
            <a:r>
              <a:rPr lang="ru-RU" b="1" baseline="30000" dirty="0">
                <a:solidFill>
                  <a:srgbClr val="FF0000"/>
                </a:solidFill>
              </a:rPr>
              <a:t>1</a:t>
            </a:r>
            <a:r>
              <a:rPr lang="en-US" b="1" dirty="0">
                <a:solidFill>
                  <a:srgbClr val="FF0000"/>
                </a:solidFill>
              </a:rPr>
              <a:t>  </a:t>
            </a:r>
            <a:r>
              <a:rPr lang="en-US" dirty="0"/>
              <a:t>— </a:t>
            </a:r>
            <a:r>
              <a:rPr lang="ru-RU" dirty="0"/>
              <a:t>аспидные сланцы, флишоидные битуминозные толщи, дислоцированы, прорваны </a:t>
            </a:r>
            <a:r>
              <a:rPr lang="ru-RU" b="1" dirty="0">
                <a:solidFill>
                  <a:srgbClr val="FF0000"/>
                </a:solidFill>
              </a:rPr>
              <a:t>ꙋ</a:t>
            </a:r>
            <a:r>
              <a:rPr lang="ru-RU" dirty="0"/>
              <a:t>,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дислоцированы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  <a:r>
              <a:rPr lang="ru-RU" dirty="0"/>
              <a:t>распространены отдельными полосами (</a:t>
            </a:r>
            <a:r>
              <a:rPr lang="ru-RU" dirty="0" err="1"/>
              <a:t>Тарханкут</a:t>
            </a:r>
            <a:r>
              <a:rPr lang="ru-RU" dirty="0"/>
              <a:t>, Предкавказье, Мангышлак).</a:t>
            </a:r>
          </a:p>
        </p:txBody>
      </p:sp>
      <p:sp>
        <p:nvSpPr>
          <p:cNvPr id="776204" name="Text Box 12"/>
          <p:cNvSpPr txBox="1">
            <a:spLocks noChangeArrowheads="1"/>
          </p:cNvSpPr>
          <p:nvPr/>
        </p:nvSpPr>
        <p:spPr bwMode="auto">
          <a:xfrm>
            <a:off x="4523572" y="5717070"/>
            <a:ext cx="7475405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u="sng" dirty="0"/>
              <a:t>Чехол скифской плиты </a:t>
            </a:r>
            <a:r>
              <a:rPr lang="ru-RU" dirty="0"/>
              <a:t>– единый комплекс для ВЕП и СП </a:t>
            </a:r>
            <a:r>
              <a:rPr lang="en-US" dirty="0"/>
              <a:t>—</a:t>
            </a:r>
            <a:r>
              <a:rPr lang="ru-RU" dirty="0"/>
              <a:t> </a:t>
            </a:r>
            <a:r>
              <a:rPr lang="ru-RU" b="1" i="1" dirty="0">
                <a:solidFill>
                  <a:srgbClr val="C00000"/>
                </a:solidFill>
              </a:rPr>
              <a:t>(мощностью 8–9 км, а иногда и более)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dirty="0"/>
              <a:t>отложений от </a:t>
            </a:r>
            <a:r>
              <a:rPr lang="en-US" b="1" dirty="0">
                <a:solidFill>
                  <a:srgbClr val="FF0000"/>
                </a:solidFill>
              </a:rPr>
              <a:t>J</a:t>
            </a:r>
            <a:r>
              <a:rPr lang="ru-RU" dirty="0"/>
              <a:t> до </a:t>
            </a:r>
            <a:r>
              <a:rPr lang="en-US" b="1" dirty="0">
                <a:solidFill>
                  <a:srgbClr val="FF0000"/>
                </a:solidFill>
              </a:rPr>
              <a:t>N</a:t>
            </a:r>
            <a:r>
              <a:rPr lang="ru-RU" sz="2000" b="1" baseline="-10000" dirty="0">
                <a:solidFill>
                  <a:srgbClr val="FF0000"/>
                </a:solidFill>
              </a:rPr>
              <a:t>1</a:t>
            </a:r>
            <a:r>
              <a:rPr lang="en-US" dirty="0"/>
              <a:t>,</a:t>
            </a:r>
            <a:r>
              <a:rPr lang="ru-RU" dirty="0"/>
              <a:t> сложенный морскими и континентальными карбонатными и песчано-глинистыми толщами. 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947ADE7-82B6-4B0C-B39A-EC8BB14E6912}"/>
              </a:ext>
            </a:extLst>
          </p:cNvPr>
          <p:cNvGrpSpPr/>
          <p:nvPr/>
        </p:nvGrpSpPr>
        <p:grpSpPr>
          <a:xfrm>
            <a:off x="74021" y="3033588"/>
            <a:ext cx="1351606" cy="3413125"/>
            <a:chOff x="74021" y="3033588"/>
            <a:chExt cx="1351606" cy="3413125"/>
          </a:xfrm>
        </p:grpSpPr>
        <p:sp>
          <p:nvSpPr>
            <p:cNvPr id="776199" name="Oval 7"/>
            <p:cNvSpPr>
              <a:spLocks noChangeArrowheads="1"/>
            </p:cNvSpPr>
            <p:nvPr/>
          </p:nvSpPr>
          <p:spPr bwMode="auto">
            <a:xfrm rot="19997394">
              <a:off x="882702" y="3033588"/>
              <a:ext cx="542925" cy="3413125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E6000E5-C152-4AE8-98E9-4D0BFE2DF168}"/>
                </a:ext>
              </a:extLst>
            </p:cNvPr>
            <p:cNvSpPr txBox="1"/>
            <p:nvPr/>
          </p:nvSpPr>
          <p:spPr>
            <a:xfrm>
              <a:off x="74021" y="5123700"/>
              <a:ext cx="11403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FF0000"/>
                  </a:solidFill>
                </a:rPr>
                <a:t>Скифская</a:t>
              </a:r>
            </a:p>
            <a:p>
              <a:pPr algn="ctr"/>
              <a:r>
                <a:rPr lang="ru-RU" b="1" dirty="0">
                  <a:solidFill>
                    <a:srgbClr val="FF0000"/>
                  </a:solidFill>
                </a:rPr>
                <a:t>плита</a:t>
              </a:r>
            </a:p>
          </p:txBody>
        </p: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88E07F3F-9FA4-4C35-BD5F-0533B9606F3B}"/>
                </a:ext>
              </a:extLst>
            </p:cNvPr>
            <p:cNvCxnSpPr>
              <a:stCxn id="17" idx="0"/>
              <a:endCxn id="776199" idx="2"/>
            </p:cNvCxnSpPr>
            <p:nvPr/>
          </p:nvCxnSpPr>
          <p:spPr>
            <a:xfrm flipV="1">
              <a:off x="644177" y="4862167"/>
              <a:ext cx="267492" cy="261533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6202" grpId="0" animBg="1"/>
      <p:bldP spid="776203" grpId="0" animBg="1"/>
      <p:bldP spid="776200" grpId="0" animBg="1"/>
      <p:bldP spid="77620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rasfokus.ru/images/photos/medium/e1f2f10d97ad28070e9e58941a124dd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436263" y="1914525"/>
            <a:ext cx="56493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</a:rPr>
              <a:t>Кавказская</a:t>
            </a:r>
          </a:p>
          <a:p>
            <a:pPr algn="ctr"/>
            <a:r>
              <a:rPr lang="ru-RU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</a:rPr>
              <a:t>горная область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2991</TotalTime>
  <Words>3193</Words>
  <Application>Microsoft Office PowerPoint</Application>
  <PresentationFormat>Широкоэкранный</PresentationFormat>
  <Paragraphs>339</Paragraphs>
  <Slides>20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Segoe Print</vt:lpstr>
      <vt:lpstr>Segoe Script</vt:lpstr>
      <vt:lpstr>Symbol</vt:lpstr>
      <vt:lpstr>Verdana</vt:lpstr>
      <vt:lpstr>Тема Office</vt:lpstr>
      <vt:lpstr>Image</vt:lpstr>
      <vt:lpstr>Альпийско—Индонезийский (Средиземноморский) подвижный пояс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Скифская плита</vt:lpstr>
      <vt:lpstr>Презентация PowerPoint</vt:lpstr>
      <vt:lpstr>Геологическая карта СССР</vt:lpstr>
      <vt:lpstr>Презентация PowerPoint</vt:lpstr>
      <vt:lpstr>Презентация PowerPoint</vt:lpstr>
      <vt:lpstr>Тектоническое районирование Большого Кавказа</vt:lpstr>
      <vt:lpstr>Большой Кавказ</vt:lpstr>
      <vt:lpstr>Предкавказский краевой прогиб</vt:lpstr>
      <vt:lpstr>Презентация PowerPoint</vt:lpstr>
      <vt:lpstr>Комплекс основания Кавказа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Урало-Монгольский складчатый пояс</dc:title>
  <dc:creator>Samsung</dc:creator>
  <cp:lastModifiedBy>Александр Туров</cp:lastModifiedBy>
  <cp:revision>213</cp:revision>
  <dcterms:created xsi:type="dcterms:W3CDTF">2018-02-18T13:08:39Z</dcterms:created>
  <dcterms:modified xsi:type="dcterms:W3CDTF">2021-05-26T16:54:03Z</dcterms:modified>
</cp:coreProperties>
</file>